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78.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52.xml" ContentType="application/vnd.openxmlformats-officedocument.presentationml.notesSlide+xml"/>
  <Override PartName="/ppt/notesSlides/notesSlide38.xml" ContentType="application/vnd.openxmlformats-officedocument.presentationml.notesSlide+xml"/>
  <Override PartName="/ppt/notesSlides/notesSlide94.xml" ContentType="application/vnd.openxmlformats-officedocument.presentationml.notesSlide+xml"/>
  <Override PartName="/ppt/notesSlides/notesSlide5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64.xml" ContentType="application/vnd.openxmlformats-officedocument.presentationml.notesSlide+xml"/>
  <Override PartName="/ppt/notesSlides/notesSlide73.xml" ContentType="application/vnd.openxmlformats-officedocument.presentationml.notesSlide+xml"/>
  <Override PartName="/ppt/notesSlides/notesSlide62.xml" ContentType="application/vnd.openxmlformats-officedocument.presentationml.notesSlide+xml"/>
  <Override PartName="/ppt/notesSlides/notesSlide58.xml" ContentType="application/vnd.openxmlformats-officedocument.presentationml.notesSlide+xml"/>
  <Override PartName="/ppt/notesSlides/notesSlide61.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9.xml" ContentType="application/vnd.openxmlformats-officedocument.presentationml.notesSlide+xml"/>
  <Override PartName="/ppt/notesSlides/notesSlide63.xml" ContentType="application/vnd.openxmlformats-officedocument.presentationml.notesSlide+xml"/>
  <Override PartName="/ppt/notesSlides/notesSlide55.xml" ContentType="application/vnd.openxmlformats-officedocument.presentationml.notesSlide+xml"/>
  <Override PartName="/ppt/notesSlides/notesSlide60.xml" ContentType="application/vnd.openxmlformats-officedocument.presentationml.notesSlide+xml"/>
  <Override PartName="/ppt/notesSlides/notesSlide57.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1"/>
  </p:sldMasterIdLst>
  <p:notesMasterIdLst>
    <p:notesMasterId r:id="rId122"/>
  </p:notesMasterIdLst>
  <p:handoutMasterIdLst>
    <p:handoutMasterId r:id="rId123"/>
  </p:handoutMasterIdLst>
  <p:sldIdLst>
    <p:sldId id="444" r:id="rId2"/>
    <p:sldId id="456" r:id="rId3"/>
    <p:sldId id="457" r:id="rId4"/>
    <p:sldId id="453" r:id="rId5"/>
    <p:sldId id="451" r:id="rId6"/>
    <p:sldId id="655" r:id="rId7"/>
    <p:sldId id="658" r:id="rId8"/>
    <p:sldId id="656" r:id="rId9"/>
    <p:sldId id="657" r:id="rId10"/>
    <p:sldId id="654" r:id="rId11"/>
    <p:sldId id="530" r:id="rId12"/>
    <p:sldId id="531" r:id="rId13"/>
    <p:sldId id="626" r:id="rId14"/>
    <p:sldId id="532" r:id="rId15"/>
    <p:sldId id="533" r:id="rId16"/>
    <p:sldId id="534" r:id="rId17"/>
    <p:sldId id="536" r:id="rId18"/>
    <p:sldId id="537" r:id="rId19"/>
    <p:sldId id="593" r:id="rId20"/>
    <p:sldId id="538" r:id="rId21"/>
    <p:sldId id="539" r:id="rId22"/>
    <p:sldId id="540" r:id="rId23"/>
    <p:sldId id="541" r:id="rId24"/>
    <p:sldId id="542" r:id="rId25"/>
    <p:sldId id="543" r:id="rId26"/>
    <p:sldId id="545" r:id="rId27"/>
    <p:sldId id="547" r:id="rId28"/>
    <p:sldId id="548" r:id="rId29"/>
    <p:sldId id="549" r:id="rId30"/>
    <p:sldId id="551" r:id="rId31"/>
    <p:sldId id="552" r:id="rId32"/>
    <p:sldId id="553" r:id="rId33"/>
    <p:sldId id="627" r:id="rId34"/>
    <p:sldId id="554" r:id="rId35"/>
    <p:sldId id="555" r:id="rId36"/>
    <p:sldId id="556" r:id="rId37"/>
    <p:sldId id="557" r:id="rId38"/>
    <p:sldId id="560" r:id="rId39"/>
    <p:sldId id="561" r:id="rId40"/>
    <p:sldId id="558" r:id="rId41"/>
    <p:sldId id="562" r:id="rId42"/>
    <p:sldId id="559" r:id="rId43"/>
    <p:sldId id="563" r:id="rId44"/>
    <p:sldId id="564" r:id="rId45"/>
    <p:sldId id="615" r:id="rId46"/>
    <p:sldId id="652" r:id="rId47"/>
    <p:sldId id="653" r:id="rId48"/>
    <p:sldId id="624" r:id="rId49"/>
    <p:sldId id="628" r:id="rId50"/>
    <p:sldId id="616" r:id="rId51"/>
    <p:sldId id="599" r:id="rId52"/>
    <p:sldId id="600" r:id="rId53"/>
    <p:sldId id="601" r:id="rId54"/>
    <p:sldId id="602" r:id="rId55"/>
    <p:sldId id="603" r:id="rId56"/>
    <p:sldId id="604" r:id="rId57"/>
    <p:sldId id="605" r:id="rId58"/>
    <p:sldId id="565" r:id="rId59"/>
    <p:sldId id="606" r:id="rId60"/>
    <p:sldId id="607" r:id="rId61"/>
    <p:sldId id="608" r:id="rId62"/>
    <p:sldId id="566" r:id="rId63"/>
    <p:sldId id="609" r:id="rId64"/>
    <p:sldId id="612" r:id="rId65"/>
    <p:sldId id="613" r:id="rId66"/>
    <p:sldId id="610" r:id="rId67"/>
    <p:sldId id="611" r:id="rId68"/>
    <p:sldId id="614" r:id="rId69"/>
    <p:sldId id="570" r:id="rId70"/>
    <p:sldId id="617" r:id="rId71"/>
    <p:sldId id="618" r:id="rId72"/>
    <p:sldId id="619" r:id="rId73"/>
    <p:sldId id="620" r:id="rId74"/>
    <p:sldId id="621" r:id="rId75"/>
    <p:sldId id="622" r:id="rId76"/>
    <p:sldId id="623" r:id="rId77"/>
    <p:sldId id="629" r:id="rId78"/>
    <p:sldId id="630" r:id="rId79"/>
    <p:sldId id="637" r:id="rId80"/>
    <p:sldId id="638" r:id="rId81"/>
    <p:sldId id="639" r:id="rId82"/>
    <p:sldId id="640" r:id="rId83"/>
    <p:sldId id="641" r:id="rId84"/>
    <p:sldId id="642" r:id="rId85"/>
    <p:sldId id="643" r:id="rId86"/>
    <p:sldId id="644" r:id="rId87"/>
    <p:sldId id="645" r:id="rId88"/>
    <p:sldId id="646" r:id="rId89"/>
    <p:sldId id="647" r:id="rId90"/>
    <p:sldId id="648" r:id="rId91"/>
    <p:sldId id="649" r:id="rId92"/>
    <p:sldId id="650" r:id="rId93"/>
    <p:sldId id="651" r:id="rId94"/>
    <p:sldId id="631" r:id="rId95"/>
    <p:sldId id="632" r:id="rId96"/>
    <p:sldId id="633" r:id="rId97"/>
    <p:sldId id="634" r:id="rId98"/>
    <p:sldId id="635" r:id="rId99"/>
    <p:sldId id="636" r:id="rId100"/>
    <p:sldId id="573" r:id="rId101"/>
    <p:sldId id="574" r:id="rId102"/>
    <p:sldId id="575" r:id="rId103"/>
    <p:sldId id="578" r:id="rId104"/>
    <p:sldId id="576" r:id="rId105"/>
    <p:sldId id="579" r:id="rId106"/>
    <p:sldId id="577" r:id="rId107"/>
    <p:sldId id="580" r:id="rId108"/>
    <p:sldId id="582" r:id="rId109"/>
    <p:sldId id="583" r:id="rId110"/>
    <p:sldId id="581" r:id="rId111"/>
    <p:sldId id="584" r:id="rId112"/>
    <p:sldId id="585" r:id="rId113"/>
    <p:sldId id="586" r:id="rId114"/>
    <p:sldId id="589" r:id="rId115"/>
    <p:sldId id="591" r:id="rId116"/>
    <p:sldId id="590" r:id="rId117"/>
    <p:sldId id="587" r:id="rId118"/>
    <p:sldId id="592" r:id="rId119"/>
    <p:sldId id="588" r:id="rId120"/>
    <p:sldId id="522" r:id="rId121"/>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EBA"/>
    <a:srgbClr val="17B240"/>
    <a:srgbClr val="C00000"/>
    <a:srgbClr val="0070C0"/>
    <a:srgbClr val="000000"/>
    <a:srgbClr val="FFFFCC"/>
    <a:srgbClr val="FFE2C5"/>
    <a:srgbClr val="5F5F5F"/>
    <a:srgbClr val="808080"/>
    <a:srgbClr val="479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21" autoAdjust="0"/>
  </p:normalViewPr>
  <p:slideViewPr>
    <p:cSldViewPr>
      <p:cViewPr varScale="1">
        <p:scale>
          <a:sx n="102" d="100"/>
          <a:sy n="102" d="100"/>
        </p:scale>
        <p:origin x="664" y="4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36397F7C-9109-41AA-AF3F-C9CBB169BBFF}" type="datetime1">
              <a:rPr lang="en-US"/>
              <a:pPr/>
              <a:t>1/16/2016</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7C415679-3D27-438F-AC74-489F5AF5739C}" type="slidenum">
              <a:rPr lang="en-US"/>
              <a:pPr/>
              <a:t>‹N°›</a:t>
            </a:fld>
            <a:endParaRPr lang="en-US"/>
          </a:p>
        </p:txBody>
      </p:sp>
    </p:spTree>
    <p:extLst>
      <p:ext uri="{BB962C8B-B14F-4D97-AF65-F5344CB8AC3E}">
        <p14:creationId xmlns:p14="http://schemas.microsoft.com/office/powerpoint/2010/main" val="544668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7EF0411E-54B7-49D7-BF23-01683CC1CD67}" type="datetime1">
              <a:rPr lang="en-US"/>
              <a:pPr/>
              <a:t>1/16/2016</a:t>
            </a:fld>
            <a:endParaRPr lang="en-US"/>
          </a:p>
        </p:txBody>
      </p:sp>
      <p:sp>
        <p:nvSpPr>
          <p:cNvPr id="14340"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F2894214-72F6-4306-9C26-759FB68F50CD}" type="slidenum">
              <a:rPr lang="en-US"/>
              <a:pPr/>
              <a:t>‹N°›</a:t>
            </a:fld>
            <a:endParaRPr lang="en-US"/>
          </a:p>
        </p:txBody>
      </p:sp>
    </p:spTree>
    <p:extLst>
      <p:ext uri="{BB962C8B-B14F-4D97-AF65-F5344CB8AC3E}">
        <p14:creationId xmlns:p14="http://schemas.microsoft.com/office/powerpoint/2010/main" val="5024701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extLst>
      <p:ext uri="{BB962C8B-B14F-4D97-AF65-F5344CB8AC3E}">
        <p14:creationId xmlns:p14="http://schemas.microsoft.com/office/powerpoint/2010/main" val="112029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a:t>
            </a:fld>
            <a:endParaRPr lang="en-US"/>
          </a:p>
        </p:txBody>
      </p:sp>
    </p:spTree>
    <p:extLst>
      <p:ext uri="{BB962C8B-B14F-4D97-AF65-F5344CB8AC3E}">
        <p14:creationId xmlns:p14="http://schemas.microsoft.com/office/powerpoint/2010/main" val="16872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a:t>
            </a:r>
            <a:r>
              <a:rPr lang="fr-FR" dirty="0" err="1" smtClean="0"/>
              <a:t>Targets</a:t>
            </a:r>
            <a:r>
              <a:rPr lang="fr-FR" baseline="0" dirty="0" smtClean="0"/>
              <a:t> all </a:t>
            </a:r>
            <a:r>
              <a:rPr lang="fr-FR" baseline="0" dirty="0" err="1" smtClean="0"/>
              <a:t>elements</a:t>
            </a:r>
            <a:r>
              <a:rPr lang="fr-FR" baseline="0" dirty="0" smtClean="0"/>
              <a:t>, but </a:t>
            </a:r>
            <a:r>
              <a:rPr lang="fr-FR" baseline="0" dirty="0" err="1" smtClean="0"/>
              <a:t>it’s</a:t>
            </a:r>
            <a:r>
              <a:rPr lang="fr-FR" baseline="0" dirty="0" smtClean="0"/>
              <a:t> a </a:t>
            </a:r>
            <a:r>
              <a:rPr lang="fr-FR" baseline="0" dirty="0" err="1" smtClean="0"/>
              <a:t>low</a:t>
            </a:r>
            <a:r>
              <a:rPr lang="fr-FR" baseline="0" dirty="0" smtClean="0"/>
              <a:t> </a:t>
            </a:r>
            <a:r>
              <a:rPr lang="fr-FR" baseline="0" dirty="0" err="1" smtClean="0"/>
              <a:t>priority</a:t>
            </a:r>
            <a:r>
              <a:rPr lang="fr-FR" baseline="0" dirty="0" smtClean="0"/>
              <a:t> (</a:t>
            </a:r>
            <a:r>
              <a:rPr lang="fr-FR" baseline="0" dirty="0" err="1" smtClean="0"/>
              <a:t>see</a:t>
            </a:r>
            <a:r>
              <a:rPr lang="fr-FR" baseline="0" dirty="0" smtClean="0"/>
              <a:t> CSS </a:t>
            </a:r>
            <a:r>
              <a:rPr lang="fr-FR" baseline="0" dirty="0" err="1" smtClean="0"/>
              <a:t>precedence</a:t>
            </a:r>
            <a:r>
              <a:rPr lang="fr-FR" baseline="0" dirty="0" smtClean="0"/>
              <a:t> </a:t>
            </a:r>
            <a:r>
              <a:rPr lang="fr-FR" baseline="0" dirty="0" err="1" smtClean="0"/>
              <a:t>later</a:t>
            </a:r>
            <a:r>
              <a:rPr lang="fr-FR" baseline="0" dirty="0" smtClean="0"/>
              <a:t> in </a:t>
            </a:r>
            <a:r>
              <a:rPr lang="fr-FR" baseline="0" dirty="0" err="1" smtClean="0"/>
              <a:t>this</a:t>
            </a:r>
            <a:r>
              <a:rPr lang="fr-FR" baseline="0" dirty="0" smtClean="0"/>
              <a:t> course)</a:t>
            </a:r>
          </a:p>
          <a:p>
            <a:r>
              <a:rPr lang="fr-FR" dirty="0" smtClean="0"/>
              <a:t>E</a:t>
            </a:r>
            <a:r>
              <a:rPr lang="fr-FR" baseline="0" dirty="0" smtClean="0"/>
              <a:t> </a:t>
            </a:r>
            <a:r>
              <a:rPr lang="fr-FR" baseline="0" dirty="0" err="1" smtClean="0"/>
              <a:t>example</a:t>
            </a:r>
            <a:r>
              <a:rPr lang="fr-FR" baseline="0" dirty="0" smtClean="0"/>
              <a:t>:</a:t>
            </a:r>
          </a:p>
          <a:p>
            <a:pPr marL="171450" indent="-171450">
              <a:buFontTx/>
              <a:buChar char="-"/>
            </a:pPr>
            <a:r>
              <a:rPr lang="fr-FR" baseline="0" dirty="0" smtClean="0"/>
              <a:t>CSS : div { </a:t>
            </a:r>
            <a:r>
              <a:rPr lang="fr-FR" baseline="0" dirty="0" err="1" smtClean="0"/>
              <a:t>color</a:t>
            </a:r>
            <a:r>
              <a:rPr lang="fr-FR" baseline="0" dirty="0" smtClean="0"/>
              <a:t>: </a:t>
            </a:r>
            <a:r>
              <a:rPr lang="fr-FR" baseline="0" dirty="0" err="1" smtClean="0"/>
              <a:t>red</a:t>
            </a:r>
            <a:r>
              <a:rPr lang="fr-FR" baseline="0" dirty="0" smtClean="0"/>
              <a:t>; }</a:t>
            </a:r>
          </a:p>
          <a:p>
            <a:pPr marL="171450" indent="-171450">
              <a:buFontTx/>
              <a:buChar char="-"/>
            </a:pPr>
            <a:r>
              <a:rPr lang="fr-FR" baseline="0" dirty="0" smtClean="0"/>
              <a:t>HTML: &lt;div&gt;</a:t>
            </a:r>
            <a:r>
              <a:rPr lang="fr-FR" baseline="0" dirty="0" err="1" smtClean="0"/>
              <a:t>Text</a:t>
            </a:r>
            <a:r>
              <a:rPr lang="fr-FR" baseline="0" dirty="0" smtClean="0"/>
              <a:t> </a:t>
            </a:r>
            <a:r>
              <a:rPr lang="fr-FR" baseline="0" dirty="0" err="1" smtClean="0"/>
              <a:t>inside</a:t>
            </a:r>
            <a:r>
              <a:rPr lang="fr-FR" baseline="0" dirty="0" smtClean="0"/>
              <a:t> </a:t>
            </a:r>
            <a:r>
              <a:rPr lang="fr-FR" baseline="0" dirty="0" err="1" smtClean="0"/>
              <a:t>is</a:t>
            </a:r>
            <a:r>
              <a:rPr lang="fr-FR" baseline="0" dirty="0" smtClean="0"/>
              <a:t> </a:t>
            </a:r>
            <a:r>
              <a:rPr lang="fr-FR" baseline="0" dirty="0" err="1" smtClean="0"/>
              <a:t>red</a:t>
            </a:r>
            <a:r>
              <a:rPr lang="fr-FR" baseline="0" dirty="0" smtClean="0"/>
              <a:t>&lt;/div&gt;</a:t>
            </a:r>
          </a:p>
          <a:p>
            <a:pPr marL="0" indent="0">
              <a:buFontTx/>
              <a:buNone/>
            </a:pPr>
            <a:r>
              <a:rPr lang="fr-FR" baseline="0" dirty="0" smtClean="0"/>
              <a:t>E F </a:t>
            </a:r>
            <a:r>
              <a:rPr lang="fr-FR" baseline="0" dirty="0" err="1" smtClean="0"/>
              <a:t>example</a:t>
            </a:r>
            <a:r>
              <a:rPr lang="fr-FR" baseline="0" dirty="0" smtClean="0"/>
              <a:t>:</a:t>
            </a:r>
          </a:p>
          <a:p>
            <a:pPr marL="171450" indent="-171450">
              <a:buFontTx/>
              <a:buChar char="-"/>
            </a:pPr>
            <a:r>
              <a:rPr lang="fr-FR" baseline="0" dirty="0" smtClean="0"/>
              <a:t>CSS : div p { </a:t>
            </a:r>
            <a:r>
              <a:rPr lang="fr-FR" baseline="0" dirty="0" err="1" smtClean="0"/>
              <a:t>color</a:t>
            </a:r>
            <a:r>
              <a:rPr lang="fr-FR" baseline="0" dirty="0" smtClean="0"/>
              <a:t>: </a:t>
            </a:r>
            <a:r>
              <a:rPr lang="fr-FR" baseline="0" dirty="0" err="1" smtClean="0"/>
              <a:t>red</a:t>
            </a:r>
            <a:r>
              <a:rPr lang="fr-FR" baseline="0" dirty="0" smtClean="0"/>
              <a:t>; }</a:t>
            </a:r>
          </a:p>
          <a:p>
            <a:pPr marL="171450" indent="-171450">
              <a:buFontTx/>
              <a:buChar char="-"/>
            </a:pPr>
            <a:r>
              <a:rPr lang="fr-FR" baseline="0" dirty="0" smtClean="0"/>
              <a:t>HTML </a:t>
            </a:r>
            <a:br>
              <a:rPr lang="fr-FR" baseline="0" dirty="0" smtClean="0"/>
            </a:br>
            <a:r>
              <a:rPr lang="fr-FR" baseline="0" dirty="0" smtClean="0"/>
              <a:t>&lt;div&gt;</a:t>
            </a:r>
            <a:br>
              <a:rPr lang="fr-FR" baseline="0" dirty="0" smtClean="0"/>
            </a:br>
            <a:r>
              <a:rPr lang="fr-FR" baseline="0" dirty="0" smtClean="0"/>
              <a:t>  &lt;section&gt;</a:t>
            </a:r>
            <a:r>
              <a:rPr lang="en-US" baseline="0" dirty="0" smtClean="0"/>
              <a:t/>
            </a:r>
            <a:br>
              <a:rPr lang="en-US" baseline="0" dirty="0" smtClean="0"/>
            </a:br>
            <a:r>
              <a:rPr lang="en-US" baseline="0" dirty="0" smtClean="0"/>
              <a:t>    &lt;article&gt;</a:t>
            </a:r>
            <a:br>
              <a:rPr lang="en-US" baseline="0" dirty="0" smtClean="0"/>
            </a:br>
            <a:r>
              <a:rPr lang="en-US" baseline="0" dirty="0" smtClean="0"/>
              <a:t>      &lt;p&gt;Text inside is red&lt;/p&gt;</a:t>
            </a:r>
            <a:br>
              <a:rPr lang="en-US" baseline="0" dirty="0" smtClean="0"/>
            </a:br>
            <a:r>
              <a:rPr lang="en-US" baseline="0" dirty="0" smtClean="0"/>
              <a:t>    &lt;/article&gt;</a:t>
            </a:r>
            <a:br>
              <a:rPr lang="en-US" baseline="0" dirty="0" smtClean="0"/>
            </a:br>
            <a:r>
              <a:rPr lang="en-US" baseline="0" dirty="0" smtClean="0"/>
              <a:t>    &lt;p&gt;This one is red too&lt;/p&gt;</a:t>
            </a:r>
            <a:br>
              <a:rPr lang="en-US" baseline="0" dirty="0" smtClean="0"/>
            </a:br>
            <a:r>
              <a:rPr lang="en-US" baseline="0" dirty="0" smtClean="0"/>
              <a:t>  &lt;/section&gt;</a:t>
            </a:r>
            <a:br>
              <a:rPr lang="en-US" baseline="0" dirty="0" smtClean="0"/>
            </a:br>
            <a:r>
              <a:rPr lang="en-US" baseline="0" dirty="0" smtClean="0"/>
              <a:t>&lt;/div&gt;</a:t>
            </a:r>
          </a:p>
          <a:p>
            <a:pPr marL="0" indent="0">
              <a:buFontTx/>
              <a:buNone/>
            </a:pPr>
            <a:r>
              <a:rPr lang="fr-FR" baseline="0" dirty="0" smtClean="0"/>
              <a:t>E &gt; F </a:t>
            </a:r>
            <a:r>
              <a:rPr lang="fr-FR" baseline="0" dirty="0" err="1" smtClean="0"/>
              <a:t>example</a:t>
            </a:r>
            <a:r>
              <a:rPr lang="fr-FR" baseline="0" dirty="0" smtClean="0"/>
              <a:t>:</a:t>
            </a:r>
          </a:p>
          <a:p>
            <a:pPr marL="171450" indent="-171450">
              <a:buFontTx/>
              <a:buChar char="-"/>
            </a:pPr>
            <a:r>
              <a:rPr lang="fr-FR" baseline="0" dirty="0" smtClean="0"/>
              <a:t>CSS : div &gt; p { … }</a:t>
            </a:r>
          </a:p>
          <a:p>
            <a:pPr marL="171450" indent="-171450">
              <a:buFontTx/>
              <a:buChar char="-"/>
            </a:pPr>
            <a:r>
              <a:rPr lang="fr-FR" baseline="0" dirty="0" smtClean="0"/>
              <a:t>HTML:</a:t>
            </a:r>
            <a:br>
              <a:rPr lang="fr-FR" baseline="0" dirty="0" smtClean="0"/>
            </a:br>
            <a:r>
              <a:rPr lang="fr-FR" baseline="0" dirty="0" smtClean="0"/>
              <a:t>&lt;div&gt;</a:t>
            </a:r>
            <a:br>
              <a:rPr lang="fr-FR" baseline="0" dirty="0" smtClean="0"/>
            </a:br>
            <a:r>
              <a:rPr lang="fr-FR" baseline="0" dirty="0" smtClean="0"/>
              <a:t>  &lt;p&gt;This </a:t>
            </a:r>
            <a:r>
              <a:rPr lang="fr-FR" baseline="0" dirty="0" err="1" smtClean="0"/>
              <a:t>text</a:t>
            </a:r>
            <a:r>
              <a:rPr lang="fr-FR" baseline="0" dirty="0" smtClean="0"/>
              <a:t> </a:t>
            </a:r>
            <a:r>
              <a:rPr lang="fr-FR" baseline="0" dirty="0" err="1" smtClean="0"/>
              <a:t>will</a:t>
            </a:r>
            <a:r>
              <a:rPr lang="fr-FR" baseline="0" dirty="0" smtClean="0"/>
              <a:t> </a:t>
            </a:r>
            <a:r>
              <a:rPr lang="fr-FR" baseline="0" dirty="0" err="1" smtClean="0"/>
              <a:t>be</a:t>
            </a:r>
            <a:r>
              <a:rPr lang="fr-FR" baseline="0" dirty="0" smtClean="0"/>
              <a:t> </a:t>
            </a:r>
            <a:r>
              <a:rPr lang="fr-FR" baseline="0" dirty="0" err="1" smtClean="0"/>
              <a:t>red</a:t>
            </a:r>
            <a:r>
              <a:rPr lang="fr-FR" baseline="0" dirty="0" smtClean="0"/>
              <a:t>&lt;/p&gt;</a:t>
            </a:r>
            <a:br>
              <a:rPr lang="fr-FR" baseline="0" dirty="0" smtClean="0"/>
            </a:br>
            <a:r>
              <a:rPr lang="fr-FR" baseline="0" dirty="0" smtClean="0"/>
              <a:t>  &lt;article&gt;</a:t>
            </a:r>
            <a:br>
              <a:rPr lang="fr-FR" baseline="0" dirty="0" smtClean="0"/>
            </a:br>
            <a:r>
              <a:rPr lang="fr-FR" baseline="0" dirty="0" smtClean="0"/>
              <a:t>    &lt;p&gt;This one WON’T </a:t>
            </a:r>
            <a:r>
              <a:rPr lang="fr-FR" baseline="0" dirty="0" err="1" smtClean="0"/>
              <a:t>be</a:t>
            </a:r>
            <a:r>
              <a:rPr lang="fr-FR" baseline="0" dirty="0" smtClean="0"/>
              <a:t> </a:t>
            </a:r>
            <a:r>
              <a:rPr lang="fr-FR" baseline="0" dirty="0" err="1" smtClean="0"/>
              <a:t>red</a:t>
            </a:r>
            <a:r>
              <a:rPr lang="fr-FR" baseline="0" dirty="0" smtClean="0"/>
              <a:t>&lt;/p&gt;</a:t>
            </a:r>
            <a:br>
              <a:rPr lang="fr-FR" baseline="0" dirty="0" smtClean="0"/>
            </a:br>
            <a:r>
              <a:rPr lang="fr-FR" baseline="0" dirty="0" smtClean="0"/>
              <a:t>  &lt;/article&gt;</a:t>
            </a:r>
            <a:br>
              <a:rPr lang="fr-FR" baseline="0" dirty="0" smtClean="0"/>
            </a:br>
            <a:r>
              <a:rPr lang="fr-FR" baseline="0" dirty="0" smtClean="0"/>
              <a:t>&lt;/div&gt;</a:t>
            </a:r>
          </a:p>
          <a:p>
            <a:pPr marL="0" indent="0">
              <a:buFontTx/>
              <a:buNone/>
            </a:pPr>
            <a:r>
              <a:rPr lang="fr-FR" baseline="0" dirty="0" smtClean="0"/>
              <a:t>#</a:t>
            </a:r>
            <a:r>
              <a:rPr lang="fr-FR" baseline="0" dirty="0" err="1" smtClean="0"/>
              <a:t>myId</a:t>
            </a:r>
            <a:r>
              <a:rPr lang="fr-FR" baseline="0" dirty="0" smtClean="0"/>
              <a:t> </a:t>
            </a:r>
            <a:r>
              <a:rPr lang="fr-FR" baseline="0" dirty="0" err="1" smtClean="0"/>
              <a:t>example</a:t>
            </a:r>
            <a:r>
              <a:rPr lang="fr-FR" baseline="0" dirty="0" smtClean="0"/>
              <a:t>:</a:t>
            </a:r>
          </a:p>
          <a:p>
            <a:pPr marL="171450" indent="-171450">
              <a:buFontTx/>
              <a:buChar char="-"/>
            </a:pPr>
            <a:r>
              <a:rPr lang="fr-FR" baseline="0" dirty="0" smtClean="0"/>
              <a:t>CSS : #banner { </a:t>
            </a:r>
            <a:r>
              <a:rPr lang="fr-FR" baseline="0" dirty="0" err="1" smtClean="0"/>
              <a:t>color</a:t>
            </a:r>
            <a:r>
              <a:rPr lang="fr-FR" baseline="0" dirty="0" smtClean="0"/>
              <a:t>: </a:t>
            </a:r>
            <a:r>
              <a:rPr lang="fr-FR" baseline="0" dirty="0" err="1" smtClean="0"/>
              <a:t>red</a:t>
            </a:r>
            <a:r>
              <a:rPr lang="fr-FR" baseline="0" dirty="0" smtClean="0"/>
              <a:t>; }</a:t>
            </a:r>
          </a:p>
          <a:p>
            <a:pPr marL="171450" indent="-171450">
              <a:buFontTx/>
              <a:buChar char="-"/>
            </a:pPr>
            <a:r>
              <a:rPr lang="fr-FR" baseline="0" dirty="0" smtClean="0"/>
              <a:t>HTML: &lt;div id="banner"&gt;This </a:t>
            </a:r>
            <a:r>
              <a:rPr lang="fr-FR" baseline="0" dirty="0" err="1" smtClean="0"/>
              <a:t>will</a:t>
            </a:r>
            <a:r>
              <a:rPr lang="fr-FR" baseline="0" dirty="0" smtClean="0"/>
              <a:t> </a:t>
            </a:r>
            <a:r>
              <a:rPr lang="fr-FR" baseline="0" dirty="0" err="1" smtClean="0"/>
              <a:t>be</a:t>
            </a:r>
            <a:r>
              <a:rPr lang="fr-FR" baseline="0" dirty="0" smtClean="0"/>
              <a:t> </a:t>
            </a:r>
            <a:r>
              <a:rPr lang="fr-FR" baseline="0" dirty="0" err="1" smtClean="0"/>
              <a:t>red</a:t>
            </a:r>
            <a:r>
              <a:rPr lang="fr-FR" baseline="0" dirty="0" smtClean="0"/>
              <a:t>&lt;/div&gt;</a:t>
            </a:r>
          </a:p>
          <a:p>
            <a:pPr marL="0" indent="0">
              <a:buFontTx/>
              <a:buNone/>
            </a:pPr>
            <a:r>
              <a:rPr lang="fr-FR" baseline="0" dirty="0" err="1" smtClean="0"/>
              <a:t>E#myId</a:t>
            </a:r>
            <a:r>
              <a:rPr lang="fr-FR" baseline="0" dirty="0" smtClean="0"/>
              <a:t> </a:t>
            </a:r>
            <a:r>
              <a:rPr lang="fr-FR" baseline="0" dirty="0" err="1" smtClean="0"/>
              <a:t>example</a:t>
            </a:r>
            <a:r>
              <a:rPr lang="fr-FR" baseline="0" dirty="0" smtClean="0"/>
              <a:t>:</a:t>
            </a:r>
          </a:p>
          <a:p>
            <a:pPr marL="171450" indent="-171450">
              <a:buFontTx/>
              <a:buChar char="-"/>
            </a:pPr>
            <a:r>
              <a:rPr lang="fr-FR" baseline="0" dirty="0" smtClean="0"/>
              <a:t>CSS: </a:t>
            </a:r>
            <a:r>
              <a:rPr lang="fr-FR" baseline="0" dirty="0" err="1" smtClean="0"/>
              <a:t>div#banner</a:t>
            </a:r>
            <a:r>
              <a:rPr lang="fr-FR" baseline="0" dirty="0" smtClean="0"/>
              <a:t> { </a:t>
            </a:r>
            <a:r>
              <a:rPr lang="fr-FR" baseline="0" dirty="0" err="1" smtClean="0"/>
              <a:t>color</a:t>
            </a:r>
            <a:r>
              <a:rPr lang="fr-FR" baseline="0" dirty="0" smtClean="0"/>
              <a:t>: </a:t>
            </a:r>
            <a:r>
              <a:rPr lang="fr-FR" baseline="0" dirty="0" err="1" smtClean="0"/>
              <a:t>red</a:t>
            </a:r>
            <a:r>
              <a:rPr lang="fr-FR" baseline="0" dirty="0" smtClean="0"/>
              <a:t>; }</a:t>
            </a:r>
          </a:p>
          <a:p>
            <a:pPr marL="171450" indent="-171450">
              <a:buFontTx/>
              <a:buChar char="-"/>
            </a:pPr>
            <a:r>
              <a:rPr lang="fr-FR" baseline="0" dirty="0" smtClean="0"/>
              <a:t>HTML: &lt;p id="banner"&gt;This WON’T </a:t>
            </a:r>
            <a:r>
              <a:rPr lang="fr-FR" baseline="0" dirty="0" err="1" smtClean="0"/>
              <a:t>be</a:t>
            </a:r>
            <a:r>
              <a:rPr lang="fr-FR" baseline="0" dirty="0" smtClean="0"/>
              <a:t> </a:t>
            </a:r>
            <a:r>
              <a:rPr lang="fr-FR" baseline="0" dirty="0" err="1" smtClean="0"/>
              <a:t>red</a:t>
            </a:r>
            <a:r>
              <a:rPr lang="fr-FR" baseline="0" dirty="0" smtClean="0"/>
              <a:t> </a:t>
            </a:r>
            <a:r>
              <a:rPr lang="fr-FR" baseline="0" dirty="0" err="1" smtClean="0"/>
              <a:t>because</a:t>
            </a:r>
            <a:r>
              <a:rPr lang="fr-FR" baseline="0" dirty="0" smtClean="0"/>
              <a:t> </a:t>
            </a:r>
            <a:r>
              <a:rPr lang="fr-FR" baseline="0" dirty="0" err="1" smtClean="0"/>
              <a:t>it’s</a:t>
            </a:r>
            <a:r>
              <a:rPr lang="fr-FR" baseline="0" dirty="0" smtClean="0"/>
              <a:t> a </a:t>
            </a:r>
            <a:r>
              <a:rPr lang="fr-FR" baseline="0" dirty="0" err="1" smtClean="0"/>
              <a:t>paragraph</a:t>
            </a:r>
            <a:r>
              <a:rPr lang="fr-FR" baseline="0" dirty="0" smtClean="0"/>
              <a:t> tag, not a div&lt;/p&gt;</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26</a:t>
            </a:fld>
            <a:endParaRPr lang="en-US"/>
          </a:p>
        </p:txBody>
      </p:sp>
    </p:spTree>
    <p:extLst>
      <p:ext uri="{BB962C8B-B14F-4D97-AF65-F5344CB8AC3E}">
        <p14:creationId xmlns:p14="http://schemas.microsoft.com/office/powerpoint/2010/main" val="194757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Find</a:t>
            </a:r>
            <a:r>
              <a:rPr lang="fr-FR" dirty="0" smtClean="0"/>
              <a:t> </a:t>
            </a:r>
            <a:r>
              <a:rPr lang="fr-FR" dirty="0" err="1" smtClean="0"/>
              <a:t>available</a:t>
            </a:r>
            <a:r>
              <a:rPr lang="fr-FR" baseline="0" dirty="0" smtClean="0"/>
              <a:t> CSS </a:t>
            </a:r>
            <a:r>
              <a:rPr lang="fr-FR" baseline="0" dirty="0" err="1" smtClean="0"/>
              <a:t>colors</a:t>
            </a:r>
            <a:r>
              <a:rPr lang="fr-FR" baseline="0" dirty="0" smtClean="0"/>
              <a:t> </a:t>
            </a:r>
            <a:r>
              <a:rPr lang="fr-FR" baseline="0" dirty="0" err="1" smtClean="0"/>
              <a:t>here</a:t>
            </a:r>
            <a:r>
              <a:rPr lang="fr-FR" baseline="0" dirty="0" smtClean="0"/>
              <a:t>: https://www.w3.org/TR/2003/CR-css3-color-20030514/#svg-color</a:t>
            </a:r>
          </a:p>
          <a:p>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30</a:t>
            </a:fld>
            <a:endParaRPr lang="en-US"/>
          </a:p>
        </p:txBody>
      </p:sp>
    </p:spTree>
    <p:extLst>
      <p:ext uri="{BB962C8B-B14F-4D97-AF65-F5344CB8AC3E}">
        <p14:creationId xmlns:p14="http://schemas.microsoft.com/office/powerpoint/2010/main" val="3573935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r>
              <a:rPr lang="fr-FR" dirty="0" err="1" smtClean="0"/>
              <a:t>Em</a:t>
            </a:r>
            <a:r>
              <a:rPr lang="fr-FR" dirty="0" smtClean="0"/>
              <a:t> : 	</a:t>
            </a:r>
            <a:r>
              <a:rPr lang="fr-FR" dirty="0" err="1" smtClean="0"/>
              <a:t>Used</a:t>
            </a:r>
            <a:r>
              <a:rPr lang="fr-FR" dirty="0" smtClean="0"/>
              <a:t> in </a:t>
            </a:r>
            <a:r>
              <a:rPr lang="fr-FR" dirty="0" err="1" smtClean="0"/>
              <a:t>typography</a:t>
            </a:r>
            <a:r>
              <a:rPr lang="fr-FR" dirty="0" smtClean="0"/>
              <a:t>. On the web, </a:t>
            </a:r>
            <a:r>
              <a:rPr lang="fr-FR" dirty="0" err="1" smtClean="0"/>
              <a:t>usefull</a:t>
            </a:r>
            <a:r>
              <a:rPr lang="fr-FR" dirty="0" smtClean="0"/>
              <a:t> for the font-size </a:t>
            </a:r>
            <a:r>
              <a:rPr lang="fr-FR" dirty="0" err="1" smtClean="0"/>
              <a:t>property</a:t>
            </a:r>
            <a:r>
              <a:rPr lang="fr-FR" dirty="0" smtClean="0"/>
              <a:t> in CSS</a:t>
            </a:r>
          </a:p>
          <a:p>
            <a:pPr eaLnBrk="1" hangingPunct="1"/>
            <a:r>
              <a:rPr lang="fr-FR" dirty="0" smtClean="0"/>
              <a:t>	Relative </a:t>
            </a:r>
            <a:r>
              <a:rPr lang="fr-FR" dirty="0" err="1" smtClean="0"/>
              <a:t>units</a:t>
            </a:r>
            <a:endParaRPr lang="fr-FR" dirty="0" smtClean="0"/>
          </a:p>
          <a:p>
            <a:pPr eaLnBrk="1" hangingPunct="1"/>
            <a:r>
              <a:rPr lang="fr-FR" dirty="0" smtClean="0"/>
              <a:t>	More information : </a:t>
            </a:r>
          </a:p>
          <a:p>
            <a:pPr eaLnBrk="1" hangingPunct="1"/>
            <a:r>
              <a:rPr lang="fr-FR" dirty="0" smtClean="0"/>
              <a:t>		http://www.alsacreations.com/article/lire/563-gerer-la-taille-du-texte-avec-les-em.html (FR)</a:t>
            </a:r>
          </a:p>
          <a:p>
            <a:pPr eaLnBrk="1" hangingPunct="1"/>
            <a:r>
              <a:rPr lang="fr-FR" dirty="0" smtClean="0"/>
              <a:t>		http://kyleschaeffer.com/development/css-font-size-em-vs-px-vs-pt-vs/ (EN)</a:t>
            </a:r>
          </a:p>
          <a:p>
            <a:pPr eaLnBrk="1" hangingPunct="1"/>
            <a:endParaRPr lang="fr-FR" dirty="0" smtClean="0"/>
          </a:p>
          <a:p>
            <a:pPr eaLnBrk="1" hangingPunct="1"/>
            <a:r>
              <a:rPr lang="fr-FR" dirty="0" smtClean="0"/>
              <a:t>Ex : 	Relative </a:t>
            </a:r>
            <a:r>
              <a:rPr lang="fr-FR" dirty="0" err="1" smtClean="0"/>
              <a:t>units</a:t>
            </a:r>
            <a:endParaRPr lang="fr-FR" dirty="0" smtClean="0"/>
          </a:p>
          <a:p>
            <a:pPr eaLnBrk="1" hangingPunct="1"/>
            <a:r>
              <a:rPr lang="fr-FR" dirty="0" smtClean="0"/>
              <a:t>	</a:t>
            </a:r>
            <a:r>
              <a:rPr lang="fr-FR" dirty="0" err="1" smtClean="0"/>
              <a:t>Corresponding</a:t>
            </a:r>
            <a:r>
              <a:rPr lang="fr-FR" dirty="0" smtClean="0"/>
              <a:t> to the </a:t>
            </a:r>
            <a:r>
              <a:rPr lang="fr-FR" dirty="0" err="1" smtClean="0"/>
              <a:t>hight</a:t>
            </a:r>
            <a:r>
              <a:rPr lang="fr-FR" dirty="0" smtClean="0"/>
              <a:t> of the </a:t>
            </a:r>
            <a:r>
              <a:rPr lang="fr-FR" dirty="0" err="1" smtClean="0"/>
              <a:t>lowercase</a:t>
            </a:r>
            <a:r>
              <a:rPr lang="fr-FR" dirty="0" smtClean="0"/>
              <a:t> </a:t>
            </a:r>
            <a:r>
              <a:rPr lang="fr-FR" dirty="0" err="1" smtClean="0"/>
              <a:t>element</a:t>
            </a:r>
            <a:r>
              <a:rPr lang="fr-FR" dirty="0" smtClean="0"/>
              <a:t>.</a:t>
            </a:r>
          </a:p>
          <a:p>
            <a:pPr eaLnBrk="1" hangingPunct="1"/>
            <a:endParaRPr lang="fr-FR" dirty="0" smtClean="0"/>
          </a:p>
          <a:p>
            <a:pPr eaLnBrk="1" hangingPunct="1"/>
            <a:r>
              <a:rPr lang="fr-FR" dirty="0" smtClean="0"/>
              <a:t>In : 	</a:t>
            </a:r>
            <a:r>
              <a:rPr lang="fr-FR" dirty="0" err="1" smtClean="0"/>
              <a:t>Corresponding</a:t>
            </a:r>
            <a:r>
              <a:rPr lang="fr-FR" dirty="0" smtClean="0"/>
              <a:t> in french </a:t>
            </a:r>
            <a:r>
              <a:rPr lang="fr-FR" dirty="0" err="1" smtClean="0"/>
              <a:t>at</a:t>
            </a:r>
            <a:r>
              <a:rPr lang="fr-FR" dirty="0" smtClean="0"/>
              <a:t> « le pouce »</a:t>
            </a:r>
          </a:p>
          <a:p>
            <a:pPr eaLnBrk="1" hangingPunct="1"/>
            <a:endParaRPr lang="fr-FR" dirty="0" smtClean="0"/>
          </a:p>
          <a:p>
            <a:pPr eaLnBrk="1" hangingPunct="1"/>
            <a:r>
              <a:rPr lang="fr-FR" dirty="0" smtClean="0"/>
              <a:t>Pt : 	</a:t>
            </a:r>
            <a:r>
              <a:rPr lang="fr-FR" dirty="0" err="1" smtClean="0"/>
              <a:t>Named</a:t>
            </a:r>
            <a:r>
              <a:rPr lang="fr-FR" dirty="0" smtClean="0"/>
              <a:t> point.</a:t>
            </a:r>
          </a:p>
          <a:p>
            <a:pPr eaLnBrk="1" hangingPunct="1"/>
            <a:r>
              <a:rPr lang="fr-FR" dirty="0" smtClean="0"/>
              <a:t>	</a:t>
            </a:r>
            <a:r>
              <a:rPr lang="fr-FR" dirty="0" err="1" smtClean="0"/>
              <a:t>Corresponding</a:t>
            </a:r>
            <a:r>
              <a:rPr lang="fr-FR" dirty="0" smtClean="0"/>
              <a:t> to to a </a:t>
            </a:r>
            <a:r>
              <a:rPr lang="fr-FR" dirty="0" err="1" smtClean="0"/>
              <a:t>sixty-twelfth</a:t>
            </a:r>
            <a:r>
              <a:rPr lang="fr-FR" dirty="0" smtClean="0"/>
              <a:t> in.</a:t>
            </a:r>
          </a:p>
          <a:p>
            <a:pPr eaLnBrk="1" hangingPunct="1"/>
            <a:endParaRPr lang="fr-FR" dirty="0" smtClean="0"/>
          </a:p>
          <a:p>
            <a:pPr eaLnBrk="1" hangingPunct="1"/>
            <a:r>
              <a:rPr lang="fr-FR" dirty="0" smtClean="0"/>
              <a:t>PC : 	</a:t>
            </a:r>
            <a:r>
              <a:rPr lang="fr-FR" dirty="0" err="1" smtClean="0"/>
              <a:t>Named</a:t>
            </a:r>
            <a:r>
              <a:rPr lang="fr-FR" dirty="0" smtClean="0"/>
              <a:t> pica.</a:t>
            </a:r>
          </a:p>
          <a:p>
            <a:pPr eaLnBrk="1" hangingPunct="1"/>
            <a:r>
              <a:rPr lang="fr-FR" dirty="0" smtClean="0"/>
              <a:t>	</a:t>
            </a:r>
            <a:r>
              <a:rPr lang="fr-FR" dirty="0" err="1" smtClean="0"/>
              <a:t>Corresponding</a:t>
            </a:r>
            <a:r>
              <a:rPr lang="fr-FR" dirty="0" smtClean="0"/>
              <a:t> to 12 pt</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Even</a:t>
            </a:r>
            <a:r>
              <a:rPr lang="fr-FR" dirty="0" smtClean="0"/>
              <a:t> if an </a:t>
            </a:r>
            <a:r>
              <a:rPr lang="fr-FR" dirty="0" err="1" smtClean="0"/>
              <a:t>example</a:t>
            </a:r>
            <a:r>
              <a:rPr lang="fr-FR" dirty="0" smtClean="0"/>
              <a:t> </a:t>
            </a:r>
            <a:r>
              <a:rPr lang="fr-FR" dirty="0" err="1" smtClean="0"/>
              <a:t>is</a:t>
            </a:r>
            <a:r>
              <a:rPr lang="fr-FR" dirty="0" smtClean="0"/>
              <a:t> </a:t>
            </a:r>
            <a:r>
              <a:rPr lang="fr-FR" dirty="0" err="1" smtClean="0"/>
              <a:t>available</a:t>
            </a:r>
            <a:r>
              <a:rPr lang="fr-FR" dirty="0" smtClean="0"/>
              <a:t> right </a:t>
            </a:r>
            <a:r>
              <a:rPr lang="fr-FR" dirty="0" err="1" smtClean="0"/>
              <a:t>after</a:t>
            </a:r>
            <a:r>
              <a:rPr lang="fr-FR" dirty="0" smtClean="0"/>
              <a:t>, </a:t>
            </a:r>
            <a:r>
              <a:rPr lang="fr-FR" dirty="0" err="1" smtClean="0"/>
              <a:t>please</a:t>
            </a:r>
            <a:r>
              <a:rPr lang="fr-FR" dirty="0" smtClean="0"/>
              <a:t> </a:t>
            </a:r>
            <a:r>
              <a:rPr lang="fr-FR" dirty="0" err="1" smtClean="0"/>
              <a:t>take</a:t>
            </a:r>
            <a:r>
              <a:rPr lang="fr-FR" dirty="0" smtClean="0"/>
              <a:t> </a:t>
            </a:r>
            <a:r>
              <a:rPr lang="fr-FR" dirty="0" err="1" smtClean="0"/>
              <a:t>some</a:t>
            </a:r>
            <a:r>
              <a:rPr lang="fr-FR" dirty="0" smtClean="0"/>
              <a:t> time to use </a:t>
            </a:r>
            <a:r>
              <a:rPr lang="fr-FR" dirty="0" err="1" smtClean="0"/>
              <a:t>these</a:t>
            </a:r>
            <a:r>
              <a:rPr lang="fr-FR" dirty="0" smtClean="0"/>
              <a:t> CSS </a:t>
            </a:r>
            <a:r>
              <a:rPr lang="fr-FR" dirty="0" err="1" smtClean="0"/>
              <a:t>properties</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Even</a:t>
            </a:r>
            <a:r>
              <a:rPr lang="fr-FR" dirty="0" smtClean="0"/>
              <a:t> if an </a:t>
            </a:r>
            <a:r>
              <a:rPr lang="fr-FR" dirty="0" err="1" smtClean="0"/>
              <a:t>example</a:t>
            </a:r>
            <a:r>
              <a:rPr lang="fr-FR" dirty="0" smtClean="0"/>
              <a:t> </a:t>
            </a:r>
            <a:r>
              <a:rPr lang="fr-FR" dirty="0" err="1" smtClean="0"/>
              <a:t>is</a:t>
            </a:r>
            <a:r>
              <a:rPr lang="fr-FR" dirty="0" smtClean="0"/>
              <a:t> </a:t>
            </a:r>
            <a:r>
              <a:rPr lang="fr-FR" dirty="0" err="1" smtClean="0"/>
              <a:t>available</a:t>
            </a:r>
            <a:r>
              <a:rPr lang="fr-FR" dirty="0" smtClean="0"/>
              <a:t> right </a:t>
            </a:r>
            <a:r>
              <a:rPr lang="fr-FR" dirty="0" err="1" smtClean="0"/>
              <a:t>after</a:t>
            </a:r>
            <a:r>
              <a:rPr lang="fr-FR" dirty="0" smtClean="0"/>
              <a:t>, </a:t>
            </a:r>
            <a:r>
              <a:rPr lang="fr-FR" dirty="0" err="1" smtClean="0"/>
              <a:t>please</a:t>
            </a:r>
            <a:r>
              <a:rPr lang="fr-FR" dirty="0" smtClean="0"/>
              <a:t> </a:t>
            </a:r>
            <a:r>
              <a:rPr lang="fr-FR" dirty="0" err="1" smtClean="0"/>
              <a:t>take</a:t>
            </a:r>
            <a:r>
              <a:rPr lang="fr-FR" dirty="0" smtClean="0"/>
              <a:t> </a:t>
            </a:r>
            <a:r>
              <a:rPr lang="fr-FR" dirty="0" err="1" smtClean="0"/>
              <a:t>some</a:t>
            </a:r>
            <a:r>
              <a:rPr lang="fr-FR" dirty="0" smtClean="0"/>
              <a:t> time to use </a:t>
            </a:r>
            <a:r>
              <a:rPr lang="fr-FR" dirty="0" err="1" smtClean="0"/>
              <a:t>these</a:t>
            </a:r>
            <a:r>
              <a:rPr lang="fr-FR" dirty="0" smtClean="0"/>
              <a:t> CSS </a:t>
            </a:r>
            <a:r>
              <a:rPr lang="fr-FR" dirty="0" err="1" smtClean="0"/>
              <a:t>properties</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33</a:t>
            </a:fld>
            <a:endParaRPr lang="en-US"/>
          </a:p>
        </p:txBody>
      </p:sp>
    </p:spTree>
    <p:extLst>
      <p:ext uri="{BB962C8B-B14F-4D97-AF65-F5344CB8AC3E}">
        <p14:creationId xmlns:p14="http://schemas.microsoft.com/office/powerpoint/2010/main" val="1116152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ts val="672"/>
              </a:spcBef>
            </a:pPr>
            <a:r>
              <a:rPr lang="en-US" dirty="0" smtClean="0">
                <a:ea typeface="ＭＳ Ｐゴシック" pitchFamily="34" charset="-128"/>
              </a:rPr>
              <a:t>Shorthand: </a:t>
            </a:r>
          </a:p>
          <a:p>
            <a:pPr lvl="1">
              <a:spcBef>
                <a:spcPts val="672"/>
              </a:spcBef>
            </a:pPr>
            <a:r>
              <a:rPr lang="en-US" dirty="0" smtClean="0">
                <a:ea typeface="ＭＳ Ｐゴシック" pitchFamily="34" charset="-128"/>
              </a:rPr>
              <a:t>background: color image repeat attachment position;</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lvl="0" indent="-285750" defTabSz="457200">
              <a:spcBef>
                <a:spcPts val="672"/>
              </a:spcBef>
              <a:buFont typeface="Arial" pitchFamily="34" charset="0"/>
              <a:buChar char="–"/>
            </a:pPr>
            <a:r>
              <a:rPr lang="en-US" sz="2400" dirty="0" err="1" smtClean="0">
                <a:solidFill>
                  <a:prstClr val="black"/>
                </a:solidFill>
                <a:latin typeface="Calibri"/>
              </a:rPr>
              <a:t>Shorthands</a:t>
            </a:r>
            <a:r>
              <a:rPr lang="en-US" sz="2400" dirty="0" smtClean="0">
                <a:solidFill>
                  <a:prstClr val="black"/>
                </a:solidFill>
                <a:latin typeface="Calibri"/>
              </a:rPr>
              <a:t>:</a:t>
            </a:r>
          </a:p>
          <a:p>
            <a:pPr marL="685800" lvl="1" indent="-228600" defTabSz="457200">
              <a:spcBef>
                <a:spcPts val="672"/>
              </a:spcBef>
              <a:buFont typeface="Arial" pitchFamily="34" charset="0"/>
              <a:buChar char="•"/>
            </a:pPr>
            <a:r>
              <a:rPr lang="en-US" sz="2000" dirty="0" smtClean="0">
                <a:solidFill>
                  <a:prstClr val="black"/>
                </a:solidFill>
                <a:latin typeface="Calibri"/>
              </a:rPr>
              <a:t>margin: all;</a:t>
            </a:r>
          </a:p>
          <a:p>
            <a:pPr marL="685800" lvl="1" indent="-228600" defTabSz="457200">
              <a:spcBef>
                <a:spcPts val="672"/>
              </a:spcBef>
              <a:buFont typeface="Arial" pitchFamily="34" charset="0"/>
              <a:buChar char="•"/>
            </a:pPr>
            <a:r>
              <a:rPr lang="en-US" sz="2000" dirty="0" smtClean="0">
                <a:solidFill>
                  <a:prstClr val="black"/>
                </a:solidFill>
                <a:latin typeface="Calibri"/>
              </a:rPr>
              <a:t>margin: top/bottom left/right</a:t>
            </a:r>
          </a:p>
          <a:p>
            <a:pPr marL="685800" lvl="1" indent="-228600" defTabSz="457200">
              <a:spcBef>
                <a:spcPts val="672"/>
              </a:spcBef>
              <a:buFont typeface="Arial" pitchFamily="34" charset="0"/>
              <a:buChar char="•"/>
            </a:pPr>
            <a:r>
              <a:rPr lang="en-US" sz="2000" dirty="0" smtClean="0">
                <a:solidFill>
                  <a:prstClr val="black"/>
                </a:solidFill>
                <a:latin typeface="Calibri"/>
              </a:rPr>
              <a:t>margin: top left/right bottom;</a:t>
            </a:r>
          </a:p>
          <a:p>
            <a:pPr marL="685800" lvl="1" indent="-228600" defTabSz="457200">
              <a:spcBef>
                <a:spcPts val="672"/>
              </a:spcBef>
              <a:buFont typeface="Arial" pitchFamily="34" charset="0"/>
              <a:buChar char="•"/>
            </a:pPr>
            <a:r>
              <a:rPr lang="en-US" sz="2000" dirty="0" smtClean="0">
                <a:solidFill>
                  <a:prstClr val="black"/>
                </a:solidFill>
                <a:latin typeface="Calibri"/>
              </a:rPr>
              <a:t>margin: top right bottom left;</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a:t>
            </a:fld>
            <a:endParaRPr lang="en-US"/>
          </a:p>
        </p:txBody>
      </p:sp>
    </p:spTree>
    <p:extLst>
      <p:ext uri="{BB962C8B-B14F-4D97-AF65-F5344CB8AC3E}">
        <p14:creationId xmlns:p14="http://schemas.microsoft.com/office/powerpoint/2010/main" val="342583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lvl="0" indent="-285750" defTabSz="457200">
              <a:spcBef>
                <a:spcPts val="672"/>
              </a:spcBef>
              <a:buFont typeface="Arial" pitchFamily="34" charset="0"/>
              <a:buChar char="–"/>
            </a:pPr>
            <a:r>
              <a:rPr lang="en-US" sz="2400" dirty="0" err="1" smtClean="0">
                <a:solidFill>
                  <a:prstClr val="black"/>
                </a:solidFill>
                <a:latin typeface="Calibri"/>
              </a:rPr>
              <a:t>Shorthands</a:t>
            </a:r>
            <a:r>
              <a:rPr lang="en-US" sz="2400" dirty="0" smtClean="0">
                <a:solidFill>
                  <a:prstClr val="black"/>
                </a:solidFill>
                <a:latin typeface="Calibri"/>
              </a:rPr>
              <a:t>:</a:t>
            </a:r>
          </a:p>
          <a:p>
            <a:pPr marL="685800" lvl="1" indent="-228600" defTabSz="457200">
              <a:spcBef>
                <a:spcPts val="672"/>
              </a:spcBef>
              <a:buFont typeface="Arial" pitchFamily="34" charset="0"/>
              <a:buChar char="•"/>
            </a:pPr>
            <a:r>
              <a:rPr lang="en-US" sz="2000" dirty="0" smtClean="0">
                <a:solidFill>
                  <a:prstClr val="black"/>
                </a:solidFill>
                <a:latin typeface="Calibri"/>
              </a:rPr>
              <a:t>padding: all;</a:t>
            </a:r>
          </a:p>
          <a:p>
            <a:pPr marL="685800" lvl="1" indent="-228600" defTabSz="457200">
              <a:spcBef>
                <a:spcPts val="672"/>
              </a:spcBef>
              <a:buFont typeface="Arial" pitchFamily="34" charset="0"/>
              <a:buChar char="•"/>
            </a:pPr>
            <a:r>
              <a:rPr lang="en-US" sz="2000" dirty="0" smtClean="0">
                <a:solidFill>
                  <a:prstClr val="black"/>
                </a:solidFill>
                <a:latin typeface="Calibri"/>
              </a:rPr>
              <a:t>padding: top/bottom left/right</a:t>
            </a:r>
          </a:p>
          <a:p>
            <a:pPr marL="685800" lvl="1" indent="-228600" defTabSz="457200">
              <a:spcBef>
                <a:spcPts val="672"/>
              </a:spcBef>
              <a:buFont typeface="Arial" pitchFamily="34" charset="0"/>
              <a:buChar char="•"/>
            </a:pPr>
            <a:r>
              <a:rPr lang="en-US" sz="2000" dirty="0" smtClean="0">
                <a:solidFill>
                  <a:prstClr val="black"/>
                </a:solidFill>
                <a:latin typeface="Calibri"/>
              </a:rPr>
              <a:t>padding: top left/right bottom;</a:t>
            </a:r>
          </a:p>
          <a:p>
            <a:pPr marL="685800" lvl="1" indent="-228600" defTabSz="457200">
              <a:spcBef>
                <a:spcPts val="672"/>
              </a:spcBef>
              <a:buFont typeface="Arial" pitchFamily="34" charset="0"/>
              <a:buChar char="•"/>
            </a:pPr>
            <a:r>
              <a:rPr lang="en-US" sz="2000" dirty="0" smtClean="0">
                <a:solidFill>
                  <a:prstClr val="black"/>
                </a:solidFill>
                <a:latin typeface="Calibri"/>
              </a:rPr>
              <a:t>padding: top right bottom left;</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dirty="0" err="1" smtClean="0">
                <a:solidFill>
                  <a:prstClr val="black"/>
                </a:solidFill>
                <a:latin typeface="Calibri"/>
              </a:rPr>
              <a:t>Shorthands</a:t>
            </a:r>
            <a:r>
              <a:rPr lang="en-US" sz="2400" dirty="0" smtClean="0">
                <a:solidFill>
                  <a:prstClr val="black"/>
                </a:solidFill>
                <a:latin typeface="Calibri"/>
              </a:rPr>
              <a:t>:</a:t>
            </a:r>
          </a:p>
          <a:p>
            <a:pPr marL="457200" lvl="1" indent="0" defTabSz="457200">
              <a:spcBef>
                <a:spcPts val="672"/>
              </a:spcBef>
              <a:buFont typeface="Arial" pitchFamily="34" charset="0"/>
              <a:buNone/>
            </a:pPr>
            <a:r>
              <a:rPr lang="en-US" sz="2400" dirty="0" smtClean="0">
                <a:solidFill>
                  <a:prstClr val="black"/>
                </a:solidFill>
                <a:latin typeface="Calibri"/>
              </a:rPr>
              <a:t>border: width style</a:t>
            </a:r>
            <a:r>
              <a:rPr lang="en-US" sz="2400" baseline="0" dirty="0" smtClean="0">
                <a:solidFill>
                  <a:prstClr val="black"/>
                </a:solidFill>
                <a:latin typeface="Calibri"/>
              </a:rPr>
              <a:t> color;</a:t>
            </a:r>
          </a:p>
          <a:p>
            <a:pPr marL="457200" lvl="1" indent="0" defTabSz="457200">
              <a:spcBef>
                <a:spcPts val="672"/>
              </a:spcBef>
              <a:buFont typeface="Arial" pitchFamily="34" charset="0"/>
              <a:buNone/>
            </a:pPr>
            <a:r>
              <a:rPr lang="en-US" sz="2400" dirty="0" smtClean="0">
                <a:solidFill>
                  <a:prstClr val="black"/>
                </a:solidFill>
                <a:latin typeface="Calibri"/>
              </a:rPr>
              <a:t>border-</a:t>
            </a:r>
            <a:r>
              <a:rPr lang="en-US" sz="2400" i="1" dirty="0" smtClean="0">
                <a:solidFill>
                  <a:prstClr val="black"/>
                </a:solidFill>
                <a:latin typeface="Calibri"/>
              </a:rPr>
              <a:t>position</a:t>
            </a:r>
            <a:r>
              <a:rPr lang="en-US" sz="2400" i="0" dirty="0" smtClean="0">
                <a:solidFill>
                  <a:prstClr val="black"/>
                </a:solidFill>
                <a:latin typeface="Calibri"/>
              </a:rPr>
              <a:t> : width style color;</a:t>
            </a: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dirty="0" smtClean="0">
                <a:solidFill>
                  <a:prstClr val="black"/>
                </a:solidFill>
                <a:latin typeface="Calibri"/>
              </a:rPr>
              <a:t>Shorthand:</a:t>
            </a:r>
          </a:p>
          <a:p>
            <a:pPr marL="457200" lvl="1" indent="0" defTabSz="457200">
              <a:spcBef>
                <a:spcPts val="672"/>
              </a:spcBef>
              <a:buFont typeface="Arial" pitchFamily="34" charset="0"/>
              <a:buNone/>
            </a:pPr>
            <a:r>
              <a:rPr lang="en-US" sz="2400" dirty="0" smtClean="0">
                <a:solidFill>
                  <a:prstClr val="black"/>
                </a:solidFill>
                <a:latin typeface="Calibri"/>
              </a:rPr>
              <a:t>list-style:</a:t>
            </a:r>
            <a:r>
              <a:rPr lang="en-US" sz="2400" baseline="0" dirty="0" smtClean="0">
                <a:solidFill>
                  <a:prstClr val="black"/>
                </a:solidFill>
                <a:latin typeface="Calibri"/>
              </a:rPr>
              <a:t> type position image;</a:t>
            </a: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46</a:t>
            </a:fld>
            <a:endParaRPr lang="en-US"/>
          </a:p>
        </p:txBody>
      </p:sp>
    </p:spTree>
    <p:extLst>
      <p:ext uri="{BB962C8B-B14F-4D97-AF65-F5344CB8AC3E}">
        <p14:creationId xmlns:p14="http://schemas.microsoft.com/office/powerpoint/2010/main" val="3170528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47</a:t>
            </a:fld>
            <a:endParaRPr lang="en-US"/>
          </a:p>
        </p:txBody>
      </p:sp>
    </p:spTree>
    <p:extLst>
      <p:ext uri="{BB962C8B-B14F-4D97-AF65-F5344CB8AC3E}">
        <p14:creationId xmlns:p14="http://schemas.microsoft.com/office/powerpoint/2010/main" val="2659640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SEGA</a:t>
            </a:r>
            <a:r>
              <a:rPr lang="fr-FR" baseline="0" dirty="0" smtClean="0"/>
              <a:t> 1994</a:t>
            </a:r>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50</a:t>
            </a:fld>
            <a:endParaRPr lang="en-US"/>
          </a:p>
        </p:txBody>
      </p:sp>
    </p:spTree>
    <p:extLst>
      <p:ext uri="{BB962C8B-B14F-4D97-AF65-F5344CB8AC3E}">
        <p14:creationId xmlns:p14="http://schemas.microsoft.com/office/powerpoint/2010/main" val="2647031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51</a:t>
            </a:fld>
            <a:endParaRPr lang="en-US"/>
          </a:p>
        </p:txBody>
      </p:sp>
    </p:spTree>
    <p:extLst>
      <p:ext uri="{BB962C8B-B14F-4D97-AF65-F5344CB8AC3E}">
        <p14:creationId xmlns:p14="http://schemas.microsoft.com/office/powerpoint/2010/main" val="1360288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52</a:t>
            </a:fld>
            <a:endParaRPr lang="en-US"/>
          </a:p>
        </p:txBody>
      </p:sp>
    </p:spTree>
    <p:extLst>
      <p:ext uri="{BB962C8B-B14F-4D97-AF65-F5344CB8AC3E}">
        <p14:creationId xmlns:p14="http://schemas.microsoft.com/office/powerpoint/2010/main" val="733346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a:t>
            </a:fld>
            <a:endParaRPr lang="en-US"/>
          </a:p>
        </p:txBody>
      </p:sp>
    </p:spTree>
    <p:extLst>
      <p:ext uri="{BB962C8B-B14F-4D97-AF65-F5344CB8AC3E}">
        <p14:creationId xmlns:p14="http://schemas.microsoft.com/office/powerpoint/2010/main" val="3203138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53</a:t>
            </a:fld>
            <a:endParaRPr lang="en-US"/>
          </a:p>
        </p:txBody>
      </p:sp>
    </p:spTree>
    <p:extLst>
      <p:ext uri="{BB962C8B-B14F-4D97-AF65-F5344CB8AC3E}">
        <p14:creationId xmlns:p14="http://schemas.microsoft.com/office/powerpoint/2010/main" val="536233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http://www.html5rocks.com/en/tutorials/internals/howbrowserswork/</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54</a:t>
            </a:fld>
            <a:endParaRPr lang="en-US"/>
          </a:p>
        </p:txBody>
      </p:sp>
    </p:spTree>
    <p:extLst>
      <p:ext uri="{BB962C8B-B14F-4D97-AF65-F5344CB8AC3E}">
        <p14:creationId xmlns:p14="http://schemas.microsoft.com/office/powerpoint/2010/main" val="3272987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55</a:t>
            </a:fld>
            <a:endParaRPr lang="en-US"/>
          </a:p>
        </p:txBody>
      </p:sp>
    </p:spTree>
    <p:extLst>
      <p:ext uri="{BB962C8B-B14F-4D97-AF65-F5344CB8AC3E}">
        <p14:creationId xmlns:p14="http://schemas.microsoft.com/office/powerpoint/2010/main" val="1421551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56</a:t>
            </a:fld>
            <a:endParaRPr lang="en-US"/>
          </a:p>
        </p:txBody>
      </p:sp>
    </p:spTree>
    <p:extLst>
      <p:ext uri="{BB962C8B-B14F-4D97-AF65-F5344CB8AC3E}">
        <p14:creationId xmlns:p14="http://schemas.microsoft.com/office/powerpoint/2010/main" val="2314175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57</a:t>
            </a:fld>
            <a:endParaRPr lang="en-US"/>
          </a:p>
        </p:txBody>
      </p:sp>
    </p:spTree>
    <p:extLst>
      <p:ext uri="{BB962C8B-B14F-4D97-AF65-F5344CB8AC3E}">
        <p14:creationId xmlns:p14="http://schemas.microsoft.com/office/powerpoint/2010/main" val="585373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59</a:t>
            </a:fld>
            <a:endParaRPr lang="en-US"/>
          </a:p>
        </p:txBody>
      </p:sp>
    </p:spTree>
    <p:extLst>
      <p:ext uri="{BB962C8B-B14F-4D97-AF65-F5344CB8AC3E}">
        <p14:creationId xmlns:p14="http://schemas.microsoft.com/office/powerpoint/2010/main" val="1478133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60</a:t>
            </a:fld>
            <a:endParaRPr lang="en-US"/>
          </a:p>
        </p:txBody>
      </p:sp>
    </p:spTree>
    <p:extLst>
      <p:ext uri="{BB962C8B-B14F-4D97-AF65-F5344CB8AC3E}">
        <p14:creationId xmlns:p14="http://schemas.microsoft.com/office/powerpoint/2010/main" val="673845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Colors</a:t>
            </a:r>
            <a:r>
              <a:rPr lang="fr-FR" dirty="0" smtClean="0"/>
              <a:t> are </a:t>
            </a:r>
            <a:r>
              <a:rPr lang="fr-FR" dirty="0" err="1" smtClean="0"/>
              <a:t>reversed</a:t>
            </a:r>
            <a:r>
              <a:rPr lang="fr-FR" dirty="0" smtClean="0"/>
              <a:t> </a:t>
            </a:r>
            <a:r>
              <a:rPr lang="fr-FR" dirty="0" err="1" smtClean="0"/>
              <a:t>because</a:t>
            </a:r>
            <a:r>
              <a:rPr lang="fr-FR" dirty="0" smtClean="0"/>
              <a:t> the web page </a:t>
            </a:r>
            <a:r>
              <a:rPr lang="fr-FR" dirty="0" err="1" smtClean="0"/>
              <a:t>is</a:t>
            </a:r>
            <a:r>
              <a:rPr lang="fr-FR" dirty="0" smtClean="0"/>
              <a:t> </a:t>
            </a:r>
            <a:r>
              <a:rPr lang="fr-FR" dirty="0" err="1" smtClean="0"/>
              <a:t>parsed</a:t>
            </a:r>
            <a:r>
              <a:rPr lang="fr-FR" dirty="0" smtClean="0"/>
              <a:t> </a:t>
            </a:r>
            <a:r>
              <a:rPr lang="fr-FR" dirty="0" err="1" smtClean="0"/>
              <a:t>from</a:t>
            </a:r>
            <a:r>
              <a:rPr lang="fr-FR" dirty="0" smtClean="0"/>
              <a:t> top</a:t>
            </a:r>
            <a:r>
              <a:rPr lang="fr-FR" baseline="0" dirty="0" smtClean="0"/>
              <a:t> to </a:t>
            </a:r>
            <a:r>
              <a:rPr lang="fr-FR" baseline="0" dirty="0" err="1" smtClean="0"/>
              <a:t>bottom</a:t>
            </a:r>
            <a:r>
              <a:rPr lang="fr-FR" baseline="0" dirty="0" smtClean="0"/>
              <a:t>.</a:t>
            </a:r>
          </a:p>
          <a:p>
            <a:r>
              <a:rPr lang="fr-FR" baseline="0" dirty="0" smtClean="0"/>
              <a:t>The browser first </a:t>
            </a:r>
            <a:r>
              <a:rPr lang="fr-FR" baseline="0" dirty="0" err="1" smtClean="0"/>
              <a:t>renders</a:t>
            </a:r>
            <a:r>
              <a:rPr lang="fr-FR" baseline="0" dirty="0" smtClean="0"/>
              <a:t> the first block (</a:t>
            </a:r>
            <a:r>
              <a:rPr lang="fr-FR" baseline="0" dirty="0" err="1" smtClean="0"/>
              <a:t>red</a:t>
            </a:r>
            <a:r>
              <a:rPr lang="fr-FR" baseline="0" dirty="0" smtClean="0"/>
              <a:t>), to the </a:t>
            </a:r>
            <a:r>
              <a:rPr lang="fr-FR" baseline="0" dirty="0" err="1" smtClean="0"/>
              <a:t>farthest</a:t>
            </a:r>
            <a:r>
              <a:rPr lang="fr-FR" baseline="0" dirty="0" smtClean="0"/>
              <a:t> right, </a:t>
            </a:r>
            <a:r>
              <a:rPr lang="fr-FR" baseline="0" dirty="0" err="1" smtClean="0"/>
              <a:t>which</a:t>
            </a:r>
            <a:r>
              <a:rPr lang="fr-FR" baseline="0" dirty="0" smtClean="0"/>
              <a:t> </a:t>
            </a:r>
            <a:r>
              <a:rPr lang="fr-FR" baseline="0" dirty="0" err="1" smtClean="0"/>
              <a:t>is</a:t>
            </a:r>
            <a:r>
              <a:rPr lang="fr-FR" baseline="0" dirty="0" smtClean="0"/>
              <a:t> the browser border.</a:t>
            </a:r>
          </a:p>
          <a:p>
            <a:r>
              <a:rPr lang="fr-FR" baseline="0" dirty="0" err="1" smtClean="0"/>
              <a:t>Then</a:t>
            </a:r>
            <a:r>
              <a:rPr lang="fr-FR" baseline="0" dirty="0" smtClean="0"/>
              <a:t> the second (</a:t>
            </a:r>
            <a:r>
              <a:rPr lang="fr-FR" baseline="0" dirty="0" err="1" smtClean="0"/>
              <a:t>blue</a:t>
            </a:r>
            <a:r>
              <a:rPr lang="fr-FR" baseline="0" dirty="0" smtClean="0"/>
              <a:t>), to the </a:t>
            </a:r>
            <a:r>
              <a:rPr lang="fr-FR" baseline="0" dirty="0" err="1" smtClean="0"/>
              <a:t>farthest</a:t>
            </a:r>
            <a:r>
              <a:rPr lang="fr-FR" baseline="0" dirty="0" smtClean="0"/>
              <a:t> right, </a:t>
            </a:r>
            <a:r>
              <a:rPr lang="fr-FR" baseline="0" dirty="0" err="1" smtClean="0"/>
              <a:t>which</a:t>
            </a:r>
            <a:r>
              <a:rPr lang="fr-FR" baseline="0" dirty="0" smtClean="0"/>
              <a:t> </a:t>
            </a:r>
            <a:r>
              <a:rPr lang="fr-FR" baseline="0" dirty="0" err="1" smtClean="0"/>
              <a:t>is</a:t>
            </a:r>
            <a:r>
              <a:rPr lang="fr-FR" baseline="0" dirty="0" smtClean="0"/>
              <a:t> </a:t>
            </a:r>
            <a:r>
              <a:rPr lang="fr-FR" baseline="0" dirty="0" err="1" smtClean="0"/>
              <a:t>limited</a:t>
            </a:r>
            <a:r>
              <a:rPr lang="fr-FR" baseline="0" dirty="0" smtClean="0"/>
              <a:t> to the </a:t>
            </a:r>
            <a:r>
              <a:rPr lang="fr-FR" baseline="0" dirty="0" err="1" smtClean="0"/>
              <a:t>red</a:t>
            </a:r>
            <a:r>
              <a:rPr lang="fr-FR" baseline="0" dirty="0" smtClean="0"/>
              <a:t> block.</a:t>
            </a:r>
          </a:p>
          <a:p>
            <a:r>
              <a:rPr lang="fr-FR" baseline="0" dirty="0" err="1" smtClean="0"/>
              <a:t>Finally</a:t>
            </a:r>
            <a:r>
              <a:rPr lang="fr-FR" baseline="0" dirty="0" smtClean="0"/>
              <a:t> the </a:t>
            </a:r>
            <a:r>
              <a:rPr lang="fr-FR" baseline="0" dirty="0" err="1" smtClean="0"/>
              <a:t>third</a:t>
            </a:r>
            <a:r>
              <a:rPr lang="fr-FR" baseline="0" dirty="0" smtClean="0"/>
              <a:t>, </a:t>
            </a:r>
            <a:r>
              <a:rPr lang="fr-FR" baseline="0" dirty="0" err="1" smtClean="0"/>
              <a:t>next</a:t>
            </a:r>
            <a:r>
              <a:rPr lang="fr-FR" baseline="0" dirty="0" smtClean="0"/>
              <a:t> to the </a:t>
            </a:r>
            <a:r>
              <a:rPr lang="fr-FR" baseline="0" dirty="0" err="1" smtClean="0"/>
              <a:t>blue</a:t>
            </a:r>
            <a:r>
              <a:rPr lang="fr-FR" baseline="0" dirty="0" smtClean="0"/>
              <a:t> block.</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61</a:t>
            </a:fld>
            <a:endParaRPr lang="en-US"/>
          </a:p>
        </p:txBody>
      </p:sp>
    </p:spTree>
    <p:extLst>
      <p:ext uri="{BB962C8B-B14F-4D97-AF65-F5344CB8AC3E}">
        <p14:creationId xmlns:p14="http://schemas.microsoft.com/office/powerpoint/2010/main" val="768548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i="0" dirty="0" smtClean="0">
                <a:solidFill>
                  <a:prstClr val="black"/>
                </a:solidFill>
                <a:latin typeface="Calibri"/>
              </a:rPr>
              <a:t>An </a:t>
            </a:r>
            <a:r>
              <a:rPr lang="en-US" sz="2400" i="0" dirty="0" err="1" smtClean="0">
                <a:solidFill>
                  <a:prstClr val="black"/>
                </a:solidFill>
                <a:latin typeface="Calibri"/>
              </a:rPr>
              <a:t>exemple</a:t>
            </a:r>
            <a:r>
              <a:rPr lang="en-US" sz="2400" i="0" dirty="0" smtClean="0">
                <a:solidFill>
                  <a:prstClr val="black"/>
                </a:solidFill>
                <a:latin typeface="Calibri"/>
              </a:rPr>
              <a:t> of fixed position:</a:t>
            </a:r>
          </a:p>
          <a:p>
            <a:pPr marL="0" lvl="0" indent="0" defTabSz="457200">
              <a:spcBef>
                <a:spcPts val="672"/>
              </a:spcBef>
              <a:buFont typeface="Arial" pitchFamily="34" charset="0"/>
              <a:buNone/>
            </a:pPr>
            <a:r>
              <a:rPr lang="en-US" sz="2400" i="0" dirty="0" smtClean="0">
                <a:solidFill>
                  <a:prstClr val="black"/>
                </a:solidFill>
                <a:latin typeface="Calibri"/>
              </a:rPr>
              <a:t>http://www.w3.org/Style/CSS/</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Note </a:t>
            </a:r>
            <a:r>
              <a:rPr lang="fr-FR" dirty="0" err="1" smtClean="0"/>
              <a:t>that</a:t>
            </a:r>
            <a:r>
              <a:rPr lang="fr-FR" dirty="0" smtClean="0"/>
              <a:t> black and white keys </a:t>
            </a:r>
            <a:r>
              <a:rPr lang="fr-FR" dirty="0" err="1" smtClean="0"/>
              <a:t>here</a:t>
            </a:r>
            <a:r>
              <a:rPr lang="fr-FR" dirty="0" smtClean="0"/>
              <a:t> </a:t>
            </a:r>
            <a:r>
              <a:rPr lang="fr-FR" dirty="0" err="1" smtClean="0"/>
              <a:t>doesn’t</a:t>
            </a:r>
            <a:r>
              <a:rPr lang="fr-FR" dirty="0" smtClean="0"/>
              <a:t> </a:t>
            </a:r>
            <a:r>
              <a:rPr lang="fr-FR" dirty="0" err="1" smtClean="0"/>
              <a:t>make</a:t>
            </a:r>
            <a:r>
              <a:rPr lang="fr-FR" baseline="0" dirty="0" smtClean="0"/>
              <a:t> </a:t>
            </a:r>
            <a:r>
              <a:rPr lang="fr-FR" baseline="0" dirty="0" err="1" smtClean="0"/>
              <a:t>any</a:t>
            </a:r>
            <a:r>
              <a:rPr lang="fr-FR" baseline="0" dirty="0" smtClean="0"/>
              <a:t> music </a:t>
            </a:r>
            <a:r>
              <a:rPr lang="fr-FR" baseline="0" dirty="0" err="1" smtClean="0"/>
              <a:t>yet</a:t>
            </a:r>
            <a:r>
              <a:rPr lang="fr-FR" baseline="0" dirty="0" smtClean="0"/>
              <a:t>. </a:t>
            </a:r>
            <a:r>
              <a:rPr lang="fr-FR" baseline="0" dirty="0" err="1" smtClean="0"/>
              <a:t>It’s</a:t>
            </a:r>
            <a:r>
              <a:rPr lang="fr-FR" baseline="0" dirty="0" smtClean="0"/>
              <a:t> </a:t>
            </a:r>
            <a:r>
              <a:rPr lang="fr-FR" baseline="0" dirty="0" err="1" smtClean="0"/>
              <a:t>just</a:t>
            </a:r>
            <a:r>
              <a:rPr lang="fr-FR" baseline="0" dirty="0" smtClean="0"/>
              <a:t> design.</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a:t>
            </a:fld>
            <a:endParaRPr lang="en-US"/>
          </a:p>
        </p:txBody>
      </p:sp>
    </p:spTree>
    <p:extLst>
      <p:ext uri="{BB962C8B-B14F-4D97-AF65-F5344CB8AC3E}">
        <p14:creationId xmlns:p14="http://schemas.microsoft.com/office/powerpoint/2010/main" val="4207910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63</a:t>
            </a:fld>
            <a:endParaRPr lang="en-US"/>
          </a:p>
        </p:txBody>
      </p:sp>
    </p:spTree>
    <p:extLst>
      <p:ext uri="{BB962C8B-B14F-4D97-AF65-F5344CB8AC3E}">
        <p14:creationId xmlns:p14="http://schemas.microsoft.com/office/powerpoint/2010/main" val="3127409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 relative position </a:t>
            </a:r>
            <a:r>
              <a:rPr lang="fr-FR" dirty="0" err="1" smtClean="0"/>
              <a:t>considers</a:t>
            </a:r>
            <a:r>
              <a:rPr lang="fr-FR" dirty="0" smtClean="0"/>
              <a:t> the </a:t>
            </a:r>
            <a:r>
              <a:rPr lang="fr-FR" dirty="0" err="1" smtClean="0"/>
              <a:t>element</a:t>
            </a:r>
            <a:r>
              <a:rPr lang="fr-FR" dirty="0" smtClean="0"/>
              <a:t> as part of the flow, but </a:t>
            </a:r>
            <a:r>
              <a:rPr lang="fr-FR" dirty="0" err="1" smtClean="0"/>
              <a:t>can</a:t>
            </a:r>
            <a:r>
              <a:rPr lang="fr-FR" dirty="0" smtClean="0"/>
              <a:t> </a:t>
            </a:r>
            <a:r>
              <a:rPr lang="fr-FR" dirty="0" err="1" smtClean="0"/>
              <a:t>be</a:t>
            </a:r>
            <a:r>
              <a:rPr lang="fr-FR" baseline="0" dirty="0" smtClean="0"/>
              <a:t> </a:t>
            </a:r>
            <a:r>
              <a:rPr lang="fr-FR" baseline="0" dirty="0" err="1" smtClean="0"/>
              <a:t>moved</a:t>
            </a:r>
            <a:r>
              <a:rPr lang="fr-FR" baseline="0" dirty="0" smtClean="0"/>
              <a:t> </a:t>
            </a:r>
            <a:r>
              <a:rPr lang="fr-FR" baseline="0" dirty="0" err="1" smtClean="0"/>
              <a:t>without</a:t>
            </a:r>
            <a:r>
              <a:rPr lang="fr-FR" baseline="0" dirty="0" smtClean="0"/>
              <a:t> </a:t>
            </a:r>
            <a:r>
              <a:rPr lang="fr-FR" baseline="0" dirty="0" err="1" smtClean="0"/>
              <a:t>being</a:t>
            </a:r>
            <a:r>
              <a:rPr lang="fr-FR" baseline="0" dirty="0" smtClean="0"/>
              <a:t> </a:t>
            </a:r>
            <a:r>
              <a:rPr lang="fr-FR" baseline="0" dirty="0" err="1" smtClean="0"/>
              <a:t>considered</a:t>
            </a:r>
            <a:r>
              <a:rPr lang="fr-FR" baseline="0" dirty="0" smtClean="0"/>
              <a:t>.</a:t>
            </a:r>
          </a:p>
          <a:p>
            <a:r>
              <a:rPr lang="fr-FR" baseline="0" dirty="0" smtClean="0"/>
              <a:t>In </a:t>
            </a:r>
            <a:r>
              <a:rPr lang="fr-FR" baseline="0" dirty="0" err="1" smtClean="0"/>
              <a:t>this</a:t>
            </a:r>
            <a:r>
              <a:rPr lang="fr-FR" baseline="0" dirty="0" smtClean="0"/>
              <a:t> </a:t>
            </a:r>
            <a:r>
              <a:rPr lang="fr-FR" baseline="0" dirty="0" err="1" smtClean="0"/>
              <a:t>example</a:t>
            </a:r>
            <a:r>
              <a:rPr lang="fr-FR" baseline="0" dirty="0" smtClean="0"/>
              <a:t>, </a:t>
            </a:r>
            <a:r>
              <a:rPr lang="fr-FR" baseline="0" dirty="0" err="1" smtClean="0"/>
              <a:t>we</a:t>
            </a:r>
            <a:r>
              <a:rPr lang="fr-FR" baseline="0" dirty="0" smtClean="0"/>
              <a:t> move the </a:t>
            </a:r>
            <a:r>
              <a:rPr lang="fr-FR" baseline="0" dirty="0" err="1" smtClean="0"/>
              <a:t>red</a:t>
            </a:r>
            <a:r>
              <a:rPr lang="fr-FR" baseline="0" dirty="0" smtClean="0"/>
              <a:t> block to 50px </a:t>
            </a:r>
            <a:r>
              <a:rPr lang="fr-FR" b="1" baseline="0" dirty="0" err="1" smtClean="0"/>
              <a:t>from</a:t>
            </a:r>
            <a:r>
              <a:rPr lang="fr-FR" baseline="0" dirty="0" smtClean="0"/>
              <a:t> the </a:t>
            </a:r>
            <a:r>
              <a:rPr lang="fr-FR" baseline="0" dirty="0" err="1" smtClean="0"/>
              <a:t>left</a:t>
            </a:r>
            <a:r>
              <a:rPr lang="fr-FR" baseline="0" dirty="0" smtClean="0"/>
              <a:t> (</a:t>
            </a:r>
            <a:r>
              <a:rPr lang="fr-FR" baseline="0" dirty="0" err="1" smtClean="0"/>
              <a:t>hence</a:t>
            </a:r>
            <a:r>
              <a:rPr lang="fr-FR" baseline="0" dirty="0" smtClean="0"/>
              <a:t> </a:t>
            </a:r>
            <a:r>
              <a:rPr lang="fr-FR" baseline="0" dirty="0" err="1" smtClean="0"/>
              <a:t>moving</a:t>
            </a:r>
            <a:r>
              <a:rPr lang="fr-FR" baseline="0" dirty="0" smtClean="0"/>
              <a:t> to the right), but </a:t>
            </a:r>
            <a:r>
              <a:rPr lang="fr-FR" baseline="0" dirty="0" err="1" smtClean="0"/>
              <a:t>its</a:t>
            </a:r>
            <a:r>
              <a:rPr lang="fr-FR" baseline="0" dirty="0" smtClean="0"/>
              <a:t> position </a:t>
            </a:r>
            <a:r>
              <a:rPr lang="fr-FR" baseline="0" dirty="0" err="1" smtClean="0"/>
              <a:t>doesn’t</a:t>
            </a:r>
            <a:r>
              <a:rPr lang="fr-FR" baseline="0" dirty="0" smtClean="0"/>
              <a:t> change </a:t>
            </a:r>
            <a:r>
              <a:rPr lang="fr-FR" baseline="0" dirty="0" err="1" smtClean="0"/>
              <a:t>other</a:t>
            </a:r>
            <a:r>
              <a:rPr lang="fr-FR" baseline="0" dirty="0" smtClean="0"/>
              <a:t> blocks.</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64</a:t>
            </a:fld>
            <a:endParaRPr lang="en-US"/>
          </a:p>
        </p:txBody>
      </p:sp>
    </p:spTree>
    <p:extLst>
      <p:ext uri="{BB962C8B-B14F-4D97-AF65-F5344CB8AC3E}">
        <p14:creationId xmlns:p14="http://schemas.microsoft.com/office/powerpoint/2010/main" val="460745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 relative position </a:t>
            </a:r>
            <a:r>
              <a:rPr lang="fr-FR" dirty="0" err="1" smtClean="0"/>
              <a:t>considers</a:t>
            </a:r>
            <a:r>
              <a:rPr lang="fr-FR" dirty="0" smtClean="0"/>
              <a:t> the </a:t>
            </a:r>
            <a:r>
              <a:rPr lang="fr-FR" dirty="0" err="1" smtClean="0"/>
              <a:t>element</a:t>
            </a:r>
            <a:r>
              <a:rPr lang="fr-FR" dirty="0" smtClean="0"/>
              <a:t> as part of the flow, but </a:t>
            </a:r>
            <a:r>
              <a:rPr lang="fr-FR" dirty="0" err="1" smtClean="0"/>
              <a:t>can</a:t>
            </a:r>
            <a:r>
              <a:rPr lang="fr-FR" dirty="0" smtClean="0"/>
              <a:t> </a:t>
            </a:r>
            <a:r>
              <a:rPr lang="fr-FR" dirty="0" err="1" smtClean="0"/>
              <a:t>be</a:t>
            </a:r>
            <a:r>
              <a:rPr lang="fr-FR" baseline="0" dirty="0" smtClean="0"/>
              <a:t> </a:t>
            </a:r>
            <a:r>
              <a:rPr lang="fr-FR" baseline="0" dirty="0" err="1" smtClean="0"/>
              <a:t>moved</a:t>
            </a:r>
            <a:r>
              <a:rPr lang="fr-FR" baseline="0" dirty="0" smtClean="0"/>
              <a:t> </a:t>
            </a:r>
            <a:r>
              <a:rPr lang="fr-FR" baseline="0" dirty="0" err="1" smtClean="0"/>
              <a:t>without</a:t>
            </a:r>
            <a:r>
              <a:rPr lang="fr-FR" baseline="0" dirty="0" smtClean="0"/>
              <a:t> </a:t>
            </a:r>
            <a:r>
              <a:rPr lang="fr-FR" baseline="0" dirty="0" err="1" smtClean="0"/>
              <a:t>being</a:t>
            </a:r>
            <a:r>
              <a:rPr lang="fr-FR" baseline="0" dirty="0" smtClean="0"/>
              <a:t> </a:t>
            </a:r>
            <a:r>
              <a:rPr lang="fr-FR" baseline="0" dirty="0" err="1" smtClean="0"/>
              <a:t>considered</a:t>
            </a:r>
            <a:r>
              <a:rPr lang="fr-FR" baseline="0" dirty="0" smtClean="0"/>
              <a:t>.</a:t>
            </a:r>
          </a:p>
          <a:p>
            <a:r>
              <a:rPr lang="fr-FR" baseline="0" dirty="0" smtClean="0"/>
              <a:t>In </a:t>
            </a:r>
            <a:r>
              <a:rPr lang="fr-FR" baseline="0" dirty="0" err="1" smtClean="0"/>
              <a:t>this</a:t>
            </a:r>
            <a:r>
              <a:rPr lang="fr-FR" baseline="0" dirty="0" smtClean="0"/>
              <a:t> </a:t>
            </a:r>
            <a:r>
              <a:rPr lang="fr-FR" baseline="0" dirty="0" err="1" smtClean="0"/>
              <a:t>example</a:t>
            </a:r>
            <a:r>
              <a:rPr lang="fr-FR" baseline="0" dirty="0" smtClean="0"/>
              <a:t>, </a:t>
            </a:r>
            <a:r>
              <a:rPr lang="fr-FR" baseline="0" dirty="0" err="1" smtClean="0"/>
              <a:t>we</a:t>
            </a:r>
            <a:r>
              <a:rPr lang="fr-FR" baseline="0" dirty="0" smtClean="0"/>
              <a:t> move the </a:t>
            </a:r>
            <a:r>
              <a:rPr lang="fr-FR" baseline="0" dirty="0" err="1" smtClean="0"/>
              <a:t>honeydew</a:t>
            </a:r>
            <a:r>
              <a:rPr lang="fr-FR" baseline="0" dirty="0" smtClean="0"/>
              <a:t> block to 50px </a:t>
            </a:r>
            <a:r>
              <a:rPr lang="fr-FR" b="1" baseline="0" dirty="0" err="1" smtClean="0"/>
              <a:t>from</a:t>
            </a:r>
            <a:r>
              <a:rPr lang="fr-FR" baseline="0" dirty="0" smtClean="0"/>
              <a:t> the </a:t>
            </a:r>
            <a:r>
              <a:rPr lang="fr-FR" baseline="0" dirty="0" err="1" smtClean="0"/>
              <a:t>left</a:t>
            </a:r>
            <a:r>
              <a:rPr lang="fr-FR" baseline="0" dirty="0" smtClean="0"/>
              <a:t> (</a:t>
            </a:r>
            <a:r>
              <a:rPr lang="fr-FR" baseline="0" dirty="0" err="1" smtClean="0"/>
              <a:t>hence</a:t>
            </a:r>
            <a:r>
              <a:rPr lang="fr-FR" baseline="0" dirty="0" smtClean="0"/>
              <a:t> </a:t>
            </a:r>
            <a:r>
              <a:rPr lang="fr-FR" baseline="0" dirty="0" err="1" smtClean="0"/>
              <a:t>moving</a:t>
            </a:r>
            <a:r>
              <a:rPr lang="fr-FR" baseline="0" dirty="0" smtClean="0"/>
              <a:t> to the right), but </a:t>
            </a:r>
            <a:r>
              <a:rPr lang="fr-FR" baseline="0" dirty="0" err="1" smtClean="0"/>
              <a:t>its</a:t>
            </a:r>
            <a:r>
              <a:rPr lang="fr-FR" baseline="0" dirty="0" smtClean="0"/>
              <a:t> position </a:t>
            </a:r>
            <a:r>
              <a:rPr lang="fr-FR" baseline="0" dirty="0" err="1" smtClean="0"/>
              <a:t>doesn’t</a:t>
            </a:r>
            <a:r>
              <a:rPr lang="fr-FR" baseline="0" dirty="0" smtClean="0"/>
              <a:t> change </a:t>
            </a:r>
            <a:r>
              <a:rPr lang="fr-FR" baseline="0" dirty="0" err="1" smtClean="0"/>
              <a:t>other</a:t>
            </a:r>
            <a:r>
              <a:rPr lang="fr-FR" baseline="0" dirty="0" smtClean="0"/>
              <a:t> blocks.</a:t>
            </a:r>
          </a:p>
          <a:p>
            <a:pPr marL="0" marR="0" indent="0" algn="l" defTabSz="914400" rtl="0" eaLnBrk="0" fontAlgn="base" latinLnBrk="0" hangingPunct="0">
              <a:lnSpc>
                <a:spcPct val="100000"/>
              </a:lnSpc>
              <a:spcBef>
                <a:spcPct val="30000"/>
              </a:spcBef>
              <a:spcAft>
                <a:spcPct val="0"/>
              </a:spcAft>
              <a:buClrTx/>
              <a:buSzTx/>
              <a:buFontTx/>
              <a:buNone/>
              <a:tabLst/>
              <a:defRPr/>
            </a:pPr>
            <a:r>
              <a:rPr lang="fr-FR" baseline="0" dirty="0" smtClean="0"/>
              <a:t>Note </a:t>
            </a:r>
            <a:r>
              <a:rPr lang="fr-FR" baseline="0" dirty="0" err="1" smtClean="0"/>
              <a:t>that</a:t>
            </a:r>
            <a:r>
              <a:rPr lang="fr-FR" baseline="0" dirty="0" smtClean="0"/>
              <a:t> blocks </a:t>
            </a:r>
            <a:r>
              <a:rPr lang="fr-FR" baseline="0" dirty="0" err="1" smtClean="0"/>
              <a:t>inside</a:t>
            </a:r>
            <a:r>
              <a:rPr lang="fr-FR" baseline="0" dirty="0" smtClean="0"/>
              <a:t> relative block </a:t>
            </a:r>
            <a:r>
              <a:rPr lang="fr-FR" baseline="0" dirty="0" err="1" smtClean="0"/>
              <a:t>stays</a:t>
            </a:r>
            <a:r>
              <a:rPr lang="fr-FR" baseline="0" dirty="0" smtClean="0"/>
              <a:t> in the parent. </a:t>
            </a:r>
            <a:r>
              <a:rPr lang="fr-FR" baseline="0" dirty="0" err="1" smtClean="0"/>
              <a:t>Children</a:t>
            </a:r>
            <a:r>
              <a:rPr lang="fr-FR" baseline="0" dirty="0" smtClean="0"/>
              <a:t> of an </a:t>
            </a:r>
            <a:r>
              <a:rPr lang="fr-FR" baseline="0" dirty="0" err="1" smtClean="0"/>
              <a:t>absolute</a:t>
            </a:r>
            <a:r>
              <a:rPr lang="fr-FR" baseline="0" dirty="0" smtClean="0"/>
              <a:t> </a:t>
            </a:r>
            <a:r>
              <a:rPr lang="fr-FR" baseline="0" dirty="0" err="1" smtClean="0"/>
              <a:t>element</a:t>
            </a:r>
            <a:r>
              <a:rPr lang="fr-FR" baseline="0" dirty="0" smtClean="0"/>
              <a:t> </a:t>
            </a:r>
            <a:r>
              <a:rPr lang="fr-FR" baseline="0" dirty="0" err="1" smtClean="0"/>
              <a:t>stay</a:t>
            </a:r>
            <a:r>
              <a:rPr lang="fr-FR" baseline="0" dirty="0" smtClean="0"/>
              <a:t> in </a:t>
            </a:r>
            <a:r>
              <a:rPr lang="fr-FR" baseline="0" dirty="0" err="1" smtClean="0"/>
              <a:t>this</a:t>
            </a:r>
            <a:r>
              <a:rPr lang="fr-FR" baseline="0" dirty="0" smtClean="0"/>
              <a:t> </a:t>
            </a:r>
            <a:r>
              <a:rPr lang="fr-FR" baseline="0" dirty="0" err="1" smtClean="0"/>
              <a:t>element</a:t>
            </a:r>
            <a:r>
              <a:rPr lang="fr-FR" baseline="0" dirty="0" smtClean="0"/>
              <a:t>.</a:t>
            </a:r>
            <a:endParaRPr lang="fr-FR" dirty="0" smtClean="0"/>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65</a:t>
            </a:fld>
            <a:endParaRPr lang="en-US"/>
          </a:p>
        </p:txBody>
      </p:sp>
    </p:spTree>
    <p:extLst>
      <p:ext uri="{BB962C8B-B14F-4D97-AF65-F5344CB8AC3E}">
        <p14:creationId xmlns:p14="http://schemas.microsoft.com/office/powerpoint/2010/main" val="3224304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 </a:t>
            </a:r>
            <a:r>
              <a:rPr lang="fr-FR" dirty="0" err="1" smtClean="0"/>
              <a:t>red</a:t>
            </a:r>
            <a:r>
              <a:rPr lang="fr-FR" dirty="0" smtClean="0"/>
              <a:t> block </a:t>
            </a:r>
            <a:r>
              <a:rPr lang="fr-FR" dirty="0" err="1" smtClean="0"/>
              <a:t>is</a:t>
            </a:r>
            <a:r>
              <a:rPr lang="fr-FR" dirty="0" smtClean="0"/>
              <a:t> out of the flow, but </a:t>
            </a:r>
            <a:r>
              <a:rPr lang="fr-FR" dirty="0" err="1" smtClean="0"/>
              <a:t>starts</a:t>
            </a:r>
            <a:r>
              <a:rPr lang="fr-FR" baseline="0" dirty="0" smtClean="0"/>
              <a:t> at if </a:t>
            </a:r>
            <a:r>
              <a:rPr lang="fr-FR" baseline="0" dirty="0" err="1" smtClean="0"/>
              <a:t>it’s</a:t>
            </a:r>
            <a:r>
              <a:rPr lang="fr-FR" baseline="0" dirty="0" smtClean="0"/>
              <a:t> </a:t>
            </a:r>
            <a:r>
              <a:rPr lang="fr-FR" baseline="0" dirty="0" err="1" smtClean="0"/>
              <a:t>still</a:t>
            </a:r>
            <a:r>
              <a:rPr lang="fr-FR" baseline="0" dirty="0" smtClean="0"/>
              <a:t> in the web page.</a:t>
            </a:r>
          </a:p>
          <a:p>
            <a:r>
              <a:rPr lang="fr-FR" baseline="0" dirty="0" smtClean="0"/>
              <a:t>Note </a:t>
            </a:r>
            <a:r>
              <a:rPr lang="fr-FR" baseline="0" dirty="0" err="1" smtClean="0"/>
              <a:t>that</a:t>
            </a:r>
            <a:r>
              <a:rPr lang="fr-FR" baseline="0" dirty="0" smtClean="0"/>
              <a:t> </a:t>
            </a:r>
            <a:r>
              <a:rPr lang="fr-FR" baseline="0" dirty="0" err="1" smtClean="0"/>
              <a:t>other</a:t>
            </a:r>
            <a:r>
              <a:rPr lang="fr-FR" baseline="0" dirty="0" smtClean="0"/>
              <a:t> blocks no longer </a:t>
            </a:r>
            <a:r>
              <a:rPr lang="fr-FR" baseline="0" dirty="0" err="1" smtClean="0"/>
              <a:t>knows</a:t>
            </a:r>
            <a:r>
              <a:rPr lang="fr-FR" baseline="0" dirty="0" smtClean="0"/>
              <a:t> </a:t>
            </a:r>
            <a:r>
              <a:rPr lang="fr-FR" baseline="0" dirty="0" err="1" smtClean="0"/>
              <a:t>there</a:t>
            </a:r>
            <a:r>
              <a:rPr lang="fr-FR" baseline="0" dirty="0" smtClean="0"/>
              <a:t> </a:t>
            </a:r>
            <a:r>
              <a:rPr lang="fr-FR" baseline="0" dirty="0" err="1" smtClean="0"/>
              <a:t>is</a:t>
            </a:r>
            <a:r>
              <a:rPr lang="fr-FR" baseline="0" dirty="0" smtClean="0"/>
              <a:t> a </a:t>
            </a:r>
            <a:r>
              <a:rPr lang="fr-FR" baseline="0" dirty="0" err="1" smtClean="0"/>
              <a:t>red</a:t>
            </a:r>
            <a:r>
              <a:rPr lang="fr-FR" baseline="0" dirty="0" smtClean="0"/>
              <a:t> block, and </a:t>
            </a:r>
            <a:r>
              <a:rPr lang="fr-FR" baseline="0" dirty="0" err="1" smtClean="0"/>
              <a:t>adjust</a:t>
            </a:r>
            <a:r>
              <a:rPr lang="fr-FR" baseline="0" dirty="0" smtClean="0"/>
              <a:t> </a:t>
            </a:r>
            <a:r>
              <a:rPr lang="fr-FR" baseline="0" dirty="0" err="1" smtClean="0"/>
              <a:t>their</a:t>
            </a:r>
            <a:r>
              <a:rPr lang="fr-FR" baseline="0" dirty="0" smtClean="0"/>
              <a:t> </a:t>
            </a:r>
            <a:r>
              <a:rPr lang="fr-FR" baseline="0" dirty="0" err="1" smtClean="0"/>
              <a:t>height</a:t>
            </a:r>
            <a:r>
              <a:rPr lang="fr-FR" baseline="0" dirty="0" smtClean="0"/>
              <a:t> </a:t>
            </a:r>
            <a:r>
              <a:rPr lang="fr-FR" baseline="0" dirty="0" err="1" smtClean="0"/>
              <a:t>accordingly</a:t>
            </a:r>
            <a:r>
              <a:rPr lang="fr-FR" baseline="0" dirty="0" smtClean="0"/>
              <a:t>.</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66</a:t>
            </a:fld>
            <a:endParaRPr lang="en-US"/>
          </a:p>
        </p:txBody>
      </p:sp>
    </p:spTree>
    <p:extLst>
      <p:ext uri="{BB962C8B-B14F-4D97-AF65-F5344CB8AC3E}">
        <p14:creationId xmlns:p14="http://schemas.microsoft.com/office/powerpoint/2010/main" val="392866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 </a:t>
            </a:r>
            <a:r>
              <a:rPr lang="fr-FR" dirty="0" err="1" smtClean="0"/>
              <a:t>chosen</a:t>
            </a:r>
            <a:r>
              <a:rPr lang="fr-FR" dirty="0" smtClean="0"/>
              <a:t> block </a:t>
            </a:r>
            <a:r>
              <a:rPr lang="fr-FR" dirty="0" err="1" smtClean="0"/>
              <a:t>is</a:t>
            </a:r>
            <a:r>
              <a:rPr lang="fr-FR" dirty="0" smtClean="0"/>
              <a:t> out of the flow, but </a:t>
            </a:r>
            <a:r>
              <a:rPr lang="fr-FR" dirty="0" err="1" smtClean="0"/>
              <a:t>starts</a:t>
            </a:r>
            <a:r>
              <a:rPr lang="fr-FR" baseline="0" dirty="0" smtClean="0"/>
              <a:t> at if </a:t>
            </a:r>
            <a:r>
              <a:rPr lang="fr-FR" baseline="0" dirty="0" err="1" smtClean="0"/>
              <a:t>it’s</a:t>
            </a:r>
            <a:r>
              <a:rPr lang="fr-FR" baseline="0" dirty="0" smtClean="0"/>
              <a:t> </a:t>
            </a:r>
            <a:r>
              <a:rPr lang="fr-FR" baseline="0" dirty="0" err="1" smtClean="0"/>
              <a:t>still</a:t>
            </a:r>
            <a:r>
              <a:rPr lang="fr-FR" baseline="0" dirty="0" smtClean="0"/>
              <a:t> in the web page.</a:t>
            </a:r>
          </a:p>
          <a:p>
            <a:r>
              <a:rPr lang="fr-FR" baseline="0" dirty="0" smtClean="0"/>
              <a:t>Note </a:t>
            </a:r>
            <a:r>
              <a:rPr lang="fr-FR" baseline="0" dirty="0" err="1" smtClean="0"/>
              <a:t>that</a:t>
            </a:r>
            <a:r>
              <a:rPr lang="fr-FR" baseline="0" dirty="0" smtClean="0"/>
              <a:t> the container block no longer </a:t>
            </a:r>
            <a:r>
              <a:rPr lang="fr-FR" baseline="0" dirty="0" err="1" smtClean="0"/>
              <a:t>knows</a:t>
            </a:r>
            <a:r>
              <a:rPr lang="fr-FR" baseline="0" dirty="0" smtClean="0"/>
              <a:t> </a:t>
            </a:r>
            <a:r>
              <a:rPr lang="fr-FR" baseline="0" dirty="0" err="1" smtClean="0"/>
              <a:t>there</a:t>
            </a:r>
            <a:r>
              <a:rPr lang="fr-FR" baseline="0" dirty="0" smtClean="0"/>
              <a:t> </a:t>
            </a:r>
            <a:r>
              <a:rPr lang="fr-FR" baseline="0" dirty="0" err="1" smtClean="0"/>
              <a:t>is</a:t>
            </a:r>
            <a:r>
              <a:rPr lang="fr-FR" baseline="0" dirty="0" smtClean="0"/>
              <a:t> a </a:t>
            </a:r>
            <a:r>
              <a:rPr lang="fr-FR" baseline="0" dirty="0" err="1" smtClean="0"/>
              <a:t>honeydew</a:t>
            </a:r>
            <a:r>
              <a:rPr lang="fr-FR" baseline="0" dirty="0" smtClean="0"/>
              <a:t> block, and </a:t>
            </a:r>
            <a:r>
              <a:rPr lang="fr-FR" baseline="0" dirty="0" err="1" smtClean="0"/>
              <a:t>adjust</a:t>
            </a:r>
            <a:r>
              <a:rPr lang="fr-FR" baseline="0" dirty="0" smtClean="0"/>
              <a:t> </a:t>
            </a:r>
            <a:r>
              <a:rPr lang="fr-FR" baseline="0" dirty="0" err="1" smtClean="0"/>
              <a:t>its</a:t>
            </a:r>
            <a:r>
              <a:rPr lang="fr-FR" baseline="0" dirty="0" smtClean="0"/>
              <a:t> </a:t>
            </a:r>
            <a:r>
              <a:rPr lang="fr-FR" baseline="0" dirty="0" err="1" smtClean="0"/>
              <a:t>height</a:t>
            </a:r>
            <a:r>
              <a:rPr lang="fr-FR" baseline="0" dirty="0" smtClean="0"/>
              <a:t> </a:t>
            </a:r>
            <a:r>
              <a:rPr lang="fr-FR" baseline="0" dirty="0" err="1" smtClean="0"/>
              <a:t>accordingly</a:t>
            </a:r>
            <a:r>
              <a:rPr lang="fr-FR" baseline="0" dirty="0" smtClean="0"/>
              <a:t>.</a:t>
            </a:r>
          </a:p>
          <a:p>
            <a:r>
              <a:rPr lang="fr-FR" baseline="0" dirty="0" err="1" smtClean="0"/>
              <a:t>Also</a:t>
            </a:r>
            <a:r>
              <a:rPr lang="fr-FR" baseline="0" dirty="0" smtClean="0"/>
              <a:t> note </a:t>
            </a:r>
            <a:r>
              <a:rPr lang="fr-FR" baseline="0" dirty="0" err="1" smtClean="0"/>
              <a:t>that</a:t>
            </a:r>
            <a:r>
              <a:rPr lang="fr-FR" baseline="0" dirty="0" smtClean="0"/>
              <a:t> blocks </a:t>
            </a:r>
            <a:r>
              <a:rPr lang="fr-FR" baseline="0" dirty="0" err="1" smtClean="0"/>
              <a:t>inside</a:t>
            </a:r>
            <a:r>
              <a:rPr lang="fr-FR" baseline="0" dirty="0" smtClean="0"/>
              <a:t> </a:t>
            </a:r>
            <a:r>
              <a:rPr lang="fr-FR" baseline="0" dirty="0" err="1" smtClean="0"/>
              <a:t>chosen</a:t>
            </a:r>
            <a:r>
              <a:rPr lang="fr-FR" baseline="0" dirty="0" smtClean="0"/>
              <a:t> block </a:t>
            </a:r>
            <a:r>
              <a:rPr lang="fr-FR" baseline="0" dirty="0" err="1" smtClean="0"/>
              <a:t>stays</a:t>
            </a:r>
            <a:r>
              <a:rPr lang="fr-FR" baseline="0" dirty="0" smtClean="0"/>
              <a:t> in the parent. </a:t>
            </a:r>
            <a:r>
              <a:rPr lang="fr-FR" baseline="0" dirty="0" err="1" smtClean="0"/>
              <a:t>Children</a:t>
            </a:r>
            <a:r>
              <a:rPr lang="fr-FR" baseline="0" dirty="0" smtClean="0"/>
              <a:t> of an </a:t>
            </a:r>
            <a:r>
              <a:rPr lang="fr-FR" baseline="0" dirty="0" err="1" smtClean="0"/>
              <a:t>absolute</a:t>
            </a:r>
            <a:r>
              <a:rPr lang="fr-FR" baseline="0" dirty="0" smtClean="0"/>
              <a:t> </a:t>
            </a:r>
            <a:r>
              <a:rPr lang="fr-FR" baseline="0" dirty="0" err="1" smtClean="0"/>
              <a:t>element</a:t>
            </a:r>
            <a:r>
              <a:rPr lang="fr-FR" baseline="0" dirty="0" smtClean="0"/>
              <a:t> </a:t>
            </a:r>
            <a:r>
              <a:rPr lang="fr-FR" baseline="0" dirty="0" err="1" smtClean="0"/>
              <a:t>stay</a:t>
            </a:r>
            <a:r>
              <a:rPr lang="fr-FR" baseline="0" dirty="0" smtClean="0"/>
              <a:t> in </a:t>
            </a:r>
            <a:r>
              <a:rPr lang="fr-FR" baseline="0" dirty="0" err="1" smtClean="0"/>
              <a:t>this</a:t>
            </a:r>
            <a:r>
              <a:rPr lang="fr-FR" baseline="0" dirty="0" smtClean="0"/>
              <a:t> </a:t>
            </a:r>
            <a:r>
              <a:rPr lang="fr-FR" baseline="0" dirty="0" err="1" smtClean="0"/>
              <a:t>element</a:t>
            </a:r>
            <a:r>
              <a:rPr lang="fr-FR" baseline="0" dirty="0" smtClean="0"/>
              <a:t>.</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67</a:t>
            </a:fld>
            <a:endParaRPr lang="en-US"/>
          </a:p>
        </p:txBody>
      </p:sp>
    </p:spTree>
    <p:extLst>
      <p:ext uri="{BB962C8B-B14F-4D97-AF65-F5344CB8AC3E}">
        <p14:creationId xmlns:p14="http://schemas.microsoft.com/office/powerpoint/2010/main" val="2944303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Please</a:t>
            </a:r>
            <a:r>
              <a:rPr lang="fr-FR" baseline="0" dirty="0" smtClean="0"/>
              <a:t> note </a:t>
            </a:r>
            <a:r>
              <a:rPr lang="fr-FR" baseline="0" dirty="0" err="1" smtClean="0"/>
              <a:t>that</a:t>
            </a:r>
            <a:r>
              <a:rPr lang="fr-FR" baseline="0" dirty="0" smtClean="0"/>
              <a:t> </a:t>
            </a:r>
            <a:r>
              <a:rPr lang="fr-FR" baseline="0" dirty="0" err="1" smtClean="0"/>
              <a:t>using</a:t>
            </a:r>
            <a:r>
              <a:rPr lang="fr-FR" baseline="0" dirty="0" smtClean="0"/>
              <a:t> </a:t>
            </a:r>
            <a:r>
              <a:rPr lang="fr-FR" baseline="0" dirty="0" err="1" smtClean="0"/>
              <a:t>absolute</a:t>
            </a:r>
            <a:r>
              <a:rPr lang="fr-FR" baseline="0" dirty="0" smtClean="0"/>
              <a:t> </a:t>
            </a:r>
            <a:r>
              <a:rPr lang="fr-FR" baseline="0" dirty="0" err="1" smtClean="0"/>
              <a:t>everywhere</a:t>
            </a:r>
            <a:r>
              <a:rPr lang="fr-FR" baseline="0" dirty="0" smtClean="0"/>
              <a:t> </a:t>
            </a:r>
            <a:r>
              <a:rPr lang="fr-FR" baseline="0" dirty="0" err="1" smtClean="0"/>
              <a:t>is</a:t>
            </a:r>
            <a:r>
              <a:rPr lang="fr-FR" baseline="0" dirty="0" smtClean="0"/>
              <a:t> NOT a good solution. It </a:t>
            </a:r>
            <a:r>
              <a:rPr lang="fr-FR" baseline="0" dirty="0" err="1" smtClean="0"/>
              <a:t>might</a:t>
            </a:r>
            <a:r>
              <a:rPr lang="fr-FR" baseline="0" dirty="0" smtClean="0"/>
              <a:t> </a:t>
            </a:r>
            <a:r>
              <a:rPr lang="fr-FR" baseline="0" dirty="0" err="1" smtClean="0"/>
              <a:t>be</a:t>
            </a:r>
            <a:r>
              <a:rPr lang="fr-FR" baseline="0" dirty="0" smtClean="0"/>
              <a:t> </a:t>
            </a:r>
            <a:r>
              <a:rPr lang="fr-FR" baseline="0" dirty="0" err="1" smtClean="0"/>
              <a:t>useful</a:t>
            </a:r>
            <a:r>
              <a:rPr lang="fr-FR" baseline="0" dirty="0" smtClean="0"/>
              <a:t> to set an </a:t>
            </a:r>
            <a:r>
              <a:rPr lang="fr-FR" baseline="0" dirty="0" err="1" smtClean="0"/>
              <a:t>element</a:t>
            </a:r>
            <a:r>
              <a:rPr lang="fr-FR" baseline="0" dirty="0" smtClean="0"/>
              <a:t> in a </a:t>
            </a:r>
            <a:r>
              <a:rPr lang="fr-FR" baseline="0" dirty="0" err="1" smtClean="0"/>
              <a:t>specific</a:t>
            </a:r>
            <a:r>
              <a:rPr lang="fr-FR" baseline="0" dirty="0" smtClean="0"/>
              <a:t> area, but the more </a:t>
            </a:r>
            <a:r>
              <a:rPr lang="fr-FR" baseline="0" dirty="0" err="1" smtClean="0"/>
              <a:t>you</a:t>
            </a:r>
            <a:r>
              <a:rPr lang="fr-FR" baseline="0" dirty="0" smtClean="0"/>
              <a:t> use </a:t>
            </a:r>
            <a:r>
              <a:rPr lang="fr-FR" baseline="0" dirty="0" err="1" smtClean="0"/>
              <a:t>it</a:t>
            </a:r>
            <a:r>
              <a:rPr lang="fr-FR" baseline="0" dirty="0" smtClean="0"/>
              <a:t>, the more </a:t>
            </a:r>
            <a:r>
              <a:rPr lang="fr-FR" baseline="0" dirty="0" err="1" smtClean="0"/>
              <a:t>your</a:t>
            </a:r>
            <a:r>
              <a:rPr lang="fr-FR" baseline="0" dirty="0" smtClean="0"/>
              <a:t> design </a:t>
            </a:r>
            <a:r>
              <a:rPr lang="fr-FR" baseline="0" dirty="0" err="1" smtClean="0"/>
              <a:t>will</a:t>
            </a:r>
            <a:r>
              <a:rPr lang="fr-FR" baseline="0" dirty="0" smtClean="0"/>
              <a:t> </a:t>
            </a:r>
            <a:r>
              <a:rPr lang="fr-FR" baseline="0" dirty="0" err="1" smtClean="0"/>
              <a:t>be</a:t>
            </a:r>
            <a:r>
              <a:rPr lang="fr-FR" baseline="0" dirty="0" smtClean="0"/>
              <a:t> hard to </a:t>
            </a:r>
            <a:r>
              <a:rPr lang="fr-FR" baseline="0" dirty="0" err="1" smtClean="0"/>
              <a:t>maintain</a:t>
            </a:r>
            <a:r>
              <a:rPr lang="fr-FR" baseline="0" dirty="0" smtClean="0"/>
              <a:t>.</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68</a:t>
            </a:fld>
            <a:endParaRPr lang="en-US"/>
          </a:p>
        </p:txBody>
      </p:sp>
    </p:spTree>
    <p:extLst>
      <p:ext uri="{BB962C8B-B14F-4D97-AF65-F5344CB8AC3E}">
        <p14:creationId xmlns:p14="http://schemas.microsoft.com/office/powerpoint/2010/main" val="1054537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SEGA</a:t>
            </a:r>
            <a:r>
              <a:rPr lang="fr-FR" baseline="0" dirty="0" smtClean="0"/>
              <a:t> 1994</a:t>
            </a:r>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70</a:t>
            </a:fld>
            <a:endParaRPr lang="en-US"/>
          </a:p>
        </p:txBody>
      </p:sp>
    </p:spTree>
    <p:extLst>
      <p:ext uri="{BB962C8B-B14F-4D97-AF65-F5344CB8AC3E}">
        <p14:creationId xmlns:p14="http://schemas.microsoft.com/office/powerpoint/2010/main" val="3839854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71</a:t>
            </a:fld>
            <a:endParaRPr lang="en-US"/>
          </a:p>
        </p:txBody>
      </p:sp>
    </p:spTree>
    <p:extLst>
      <p:ext uri="{BB962C8B-B14F-4D97-AF65-F5344CB8AC3E}">
        <p14:creationId xmlns:p14="http://schemas.microsoft.com/office/powerpoint/2010/main" val="3600218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72</a:t>
            </a:fld>
            <a:endParaRPr lang="en-US"/>
          </a:p>
        </p:txBody>
      </p:sp>
    </p:spTree>
    <p:extLst>
      <p:ext uri="{BB962C8B-B14F-4D97-AF65-F5344CB8AC3E}">
        <p14:creationId xmlns:p14="http://schemas.microsoft.com/office/powerpoint/2010/main" val="2107415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73</a:t>
            </a:fld>
            <a:endParaRPr lang="en-US"/>
          </a:p>
        </p:txBody>
      </p:sp>
    </p:spTree>
    <p:extLst>
      <p:ext uri="{BB962C8B-B14F-4D97-AF65-F5344CB8AC3E}">
        <p14:creationId xmlns:p14="http://schemas.microsoft.com/office/powerpoint/2010/main" val="48068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Now</a:t>
            </a:r>
            <a:r>
              <a:rPr lang="fr-FR" dirty="0" smtClean="0"/>
              <a:t> </a:t>
            </a:r>
            <a:r>
              <a:rPr lang="fr-FR" dirty="0" err="1" smtClean="0"/>
              <a:t>everything</a:t>
            </a:r>
            <a:r>
              <a:rPr lang="fr-FR" baseline="0" dirty="0" smtClean="0"/>
              <a:t> </a:t>
            </a:r>
            <a:r>
              <a:rPr lang="fr-FR" baseline="0" dirty="0" err="1" smtClean="0"/>
              <a:t>is</a:t>
            </a:r>
            <a:r>
              <a:rPr lang="fr-FR" baseline="0" dirty="0" smtClean="0"/>
              <a:t> up and </a:t>
            </a:r>
            <a:r>
              <a:rPr lang="fr-FR" baseline="0" dirty="0" err="1" smtClean="0"/>
              <a:t>ready</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a:t>
            </a:fld>
            <a:endParaRPr lang="en-US"/>
          </a:p>
        </p:txBody>
      </p:sp>
    </p:spTree>
    <p:extLst>
      <p:ext uri="{BB962C8B-B14F-4D97-AF65-F5344CB8AC3E}">
        <p14:creationId xmlns:p14="http://schemas.microsoft.com/office/powerpoint/2010/main" val="3001026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fr-FR" sz="2400" i="0" dirty="0" smtClean="0">
                <a:solidFill>
                  <a:prstClr val="black"/>
                </a:solidFill>
                <a:latin typeface="Calibri"/>
              </a:rPr>
              <a:t>*</a:t>
            </a:r>
            <a:r>
              <a:rPr lang="fr-FR" sz="2400" i="0" dirty="0" err="1" smtClean="0">
                <a:solidFill>
                  <a:prstClr val="black"/>
                </a:solidFill>
                <a:latin typeface="Calibri"/>
              </a:rPr>
              <a:t>Inline</a:t>
            </a:r>
            <a:r>
              <a:rPr lang="fr-FR" sz="2400" i="0" dirty="0" smtClean="0">
                <a:solidFill>
                  <a:prstClr val="black"/>
                </a:solidFill>
                <a:latin typeface="Calibri"/>
              </a:rPr>
              <a:t>-block:</a:t>
            </a:r>
            <a:r>
              <a:rPr lang="fr-FR" sz="2400" i="0" baseline="0" dirty="0" smtClean="0">
                <a:solidFill>
                  <a:prstClr val="black"/>
                </a:solidFill>
                <a:latin typeface="Calibri"/>
              </a:rPr>
              <a:t> Can set </a:t>
            </a:r>
            <a:r>
              <a:rPr lang="fr-FR" sz="2400" i="0" baseline="0" dirty="0" err="1" smtClean="0">
                <a:solidFill>
                  <a:prstClr val="black"/>
                </a:solidFill>
                <a:latin typeface="Calibri"/>
              </a:rPr>
              <a:t>height</a:t>
            </a:r>
            <a:r>
              <a:rPr lang="fr-FR" sz="2400" i="0" baseline="0" dirty="0" smtClean="0">
                <a:solidFill>
                  <a:prstClr val="black"/>
                </a:solidFill>
                <a:latin typeface="Calibri"/>
              </a:rPr>
              <a:t>, </a:t>
            </a:r>
            <a:r>
              <a:rPr lang="fr-FR" sz="2400" i="0" baseline="0" dirty="0" err="1" smtClean="0">
                <a:solidFill>
                  <a:prstClr val="black"/>
                </a:solidFill>
                <a:latin typeface="Calibri"/>
              </a:rPr>
              <a:t>width</a:t>
            </a:r>
            <a:r>
              <a:rPr lang="fr-FR" sz="2400" i="0" baseline="0" dirty="0" smtClean="0">
                <a:solidFill>
                  <a:prstClr val="black"/>
                </a:solidFill>
                <a:latin typeface="Calibri"/>
              </a:rPr>
              <a:t> for </a:t>
            </a:r>
            <a:r>
              <a:rPr lang="fr-FR" sz="2400" i="0" baseline="0" dirty="0" err="1" smtClean="0">
                <a:solidFill>
                  <a:prstClr val="black"/>
                </a:solidFill>
                <a:latin typeface="Calibri"/>
              </a:rPr>
              <a:t>example</a:t>
            </a:r>
            <a:r>
              <a:rPr lang="fr-FR" sz="2400" i="0" baseline="0" dirty="0" smtClean="0">
                <a:solidFill>
                  <a:prstClr val="black"/>
                </a:solidFill>
                <a:latin typeface="Calibri"/>
              </a:rPr>
              <a:t>. </a:t>
            </a:r>
            <a:r>
              <a:rPr lang="fr-FR" sz="2400" i="0" baseline="0" dirty="0" err="1" smtClean="0">
                <a:solidFill>
                  <a:prstClr val="black"/>
                </a:solidFill>
                <a:latin typeface="Calibri"/>
              </a:rPr>
              <a:t>See</a:t>
            </a:r>
            <a:r>
              <a:rPr lang="fr-FR" sz="2400" i="0" baseline="0" dirty="0" smtClean="0">
                <a:solidFill>
                  <a:prstClr val="black"/>
                </a:solidFill>
                <a:latin typeface="Calibri"/>
              </a:rPr>
              <a:t> </a:t>
            </a:r>
            <a:r>
              <a:rPr lang="fr-FR" sz="2400" i="0" baseline="0" dirty="0" err="1" smtClean="0">
                <a:solidFill>
                  <a:prstClr val="black"/>
                </a:solidFill>
                <a:latin typeface="Calibri"/>
              </a:rPr>
              <a:t>this</a:t>
            </a:r>
            <a:r>
              <a:rPr lang="fr-FR" sz="2400" i="0" baseline="0" dirty="0" smtClean="0">
                <a:solidFill>
                  <a:prstClr val="black"/>
                </a:solidFill>
                <a:latin typeface="Calibri"/>
              </a:rPr>
              <a:t> excellent </a:t>
            </a:r>
            <a:r>
              <a:rPr lang="fr-FR" sz="2400" i="0" baseline="0" dirty="0" err="1" smtClean="0">
                <a:solidFill>
                  <a:prstClr val="black"/>
                </a:solidFill>
                <a:latin typeface="Calibri"/>
              </a:rPr>
              <a:t>answer</a:t>
            </a:r>
            <a:r>
              <a:rPr lang="fr-FR" sz="2400" i="0" baseline="0" dirty="0" smtClean="0">
                <a:solidFill>
                  <a:prstClr val="black"/>
                </a:solidFill>
                <a:latin typeface="Calibri"/>
              </a:rPr>
              <a:t> on </a:t>
            </a:r>
            <a:r>
              <a:rPr lang="fr-FR" sz="2400" i="0" baseline="0" dirty="0" err="1" smtClean="0">
                <a:solidFill>
                  <a:prstClr val="black"/>
                </a:solidFill>
                <a:latin typeface="Calibri"/>
              </a:rPr>
              <a:t>StackOverflow</a:t>
            </a:r>
            <a:r>
              <a:rPr lang="fr-FR" sz="2400" i="0" baseline="0" dirty="0" smtClean="0">
                <a:solidFill>
                  <a:prstClr val="black"/>
                </a:solidFill>
                <a:latin typeface="Calibri"/>
              </a:rPr>
              <a:t>: </a:t>
            </a:r>
            <a:r>
              <a:rPr lang="en-US" sz="2400" i="0" dirty="0" smtClean="0">
                <a:solidFill>
                  <a:prstClr val="black"/>
                </a:solidFill>
                <a:latin typeface="Calibri"/>
              </a:rPr>
              <a:t>http://stackoverflow.com/a/14033814</a:t>
            </a:r>
          </a:p>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74</a:t>
            </a:fld>
            <a:endParaRPr lang="en-US"/>
          </a:p>
        </p:txBody>
      </p:sp>
    </p:spTree>
    <p:extLst>
      <p:ext uri="{BB962C8B-B14F-4D97-AF65-F5344CB8AC3E}">
        <p14:creationId xmlns:p14="http://schemas.microsoft.com/office/powerpoint/2010/main" val="2662038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i="0" dirty="0" smtClean="0">
                <a:solidFill>
                  <a:prstClr val="black"/>
                </a:solidFill>
                <a:latin typeface="Calibri"/>
              </a:rPr>
              <a:t>First</a:t>
            </a:r>
            <a:r>
              <a:rPr lang="en-US" sz="2400" i="0" baseline="0" dirty="0" smtClean="0">
                <a:solidFill>
                  <a:prstClr val="black"/>
                </a:solidFill>
                <a:latin typeface="Calibri"/>
              </a:rPr>
              <a:t> quote: </a:t>
            </a:r>
            <a:r>
              <a:rPr lang="en-US" sz="2400" i="0" dirty="0" smtClean="0">
                <a:solidFill>
                  <a:prstClr val="black"/>
                </a:solidFill>
                <a:latin typeface="Calibri"/>
              </a:rPr>
              <a:t>https://css-tricks.com/snippets/css/a-guide-to-flexbox/</a:t>
            </a:r>
          </a:p>
          <a:p>
            <a:pPr marL="0" lvl="0" indent="0" defTabSz="457200">
              <a:spcBef>
                <a:spcPts val="672"/>
              </a:spcBef>
              <a:buFont typeface="Arial" pitchFamily="34" charset="0"/>
              <a:buNone/>
            </a:pPr>
            <a:r>
              <a:rPr lang="fr-FR" sz="2400" i="0" dirty="0" smtClean="0">
                <a:solidFill>
                  <a:prstClr val="black"/>
                </a:solidFill>
                <a:latin typeface="Calibri"/>
              </a:rPr>
              <a:t>Second </a:t>
            </a:r>
            <a:r>
              <a:rPr lang="fr-FR" sz="2400" i="0" dirty="0" err="1" smtClean="0">
                <a:solidFill>
                  <a:prstClr val="black"/>
                </a:solidFill>
                <a:latin typeface="Calibri"/>
              </a:rPr>
              <a:t>quote</a:t>
            </a:r>
            <a:r>
              <a:rPr lang="fr-FR" sz="2400" i="0" dirty="0" smtClean="0">
                <a:solidFill>
                  <a:prstClr val="black"/>
                </a:solidFill>
                <a:latin typeface="Calibri"/>
              </a:rPr>
              <a:t>: https://hacks.mozilla.org/2015/09/the-future-of-layout-with-css-grid-layouts/</a:t>
            </a: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75</a:t>
            </a:fld>
            <a:endParaRPr lang="en-US"/>
          </a:p>
        </p:txBody>
      </p:sp>
    </p:spTree>
    <p:extLst>
      <p:ext uri="{BB962C8B-B14F-4D97-AF65-F5344CB8AC3E}">
        <p14:creationId xmlns:p14="http://schemas.microsoft.com/office/powerpoint/2010/main" val="2268668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SEGA</a:t>
            </a:r>
            <a:r>
              <a:rPr lang="fr-FR" baseline="0" dirty="0" smtClean="0"/>
              <a:t> 1994</a:t>
            </a:r>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79</a:t>
            </a:fld>
            <a:endParaRPr lang="en-US"/>
          </a:p>
        </p:txBody>
      </p:sp>
    </p:spTree>
    <p:extLst>
      <p:ext uri="{BB962C8B-B14F-4D97-AF65-F5344CB8AC3E}">
        <p14:creationId xmlns:p14="http://schemas.microsoft.com/office/powerpoint/2010/main" val="1266340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80</a:t>
            </a:fld>
            <a:endParaRPr lang="en-US"/>
          </a:p>
        </p:txBody>
      </p:sp>
    </p:spTree>
    <p:extLst>
      <p:ext uri="{BB962C8B-B14F-4D97-AF65-F5344CB8AC3E}">
        <p14:creationId xmlns:p14="http://schemas.microsoft.com/office/powerpoint/2010/main" val="48356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81</a:t>
            </a:fld>
            <a:endParaRPr lang="en-US"/>
          </a:p>
        </p:txBody>
      </p:sp>
    </p:spTree>
    <p:extLst>
      <p:ext uri="{BB962C8B-B14F-4D97-AF65-F5344CB8AC3E}">
        <p14:creationId xmlns:p14="http://schemas.microsoft.com/office/powerpoint/2010/main" val="4116650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Complete </a:t>
            </a:r>
            <a:r>
              <a:rPr lang="fr-FR" dirty="0" err="1" smtClean="0"/>
              <a:t>list</a:t>
            </a:r>
            <a:r>
              <a:rPr lang="fr-FR" dirty="0" smtClean="0"/>
              <a:t>: https://developer.mozilla.org/en-US/docs/Web/CSS/Pseudo-classes</a:t>
            </a:r>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82</a:t>
            </a:fld>
            <a:endParaRPr lang="en-US"/>
          </a:p>
        </p:txBody>
      </p:sp>
    </p:spTree>
    <p:extLst>
      <p:ext uri="{BB962C8B-B14F-4D97-AF65-F5344CB8AC3E}">
        <p14:creationId xmlns:p14="http://schemas.microsoft.com/office/powerpoint/2010/main" val="429096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dirty="0" smtClean="0">
                <a:solidFill>
                  <a:prstClr val="black"/>
                </a:solidFill>
                <a:latin typeface="Calibri"/>
              </a:rPr>
              <a:t>Shorthand:</a:t>
            </a:r>
          </a:p>
          <a:p>
            <a:pPr marL="457200" lvl="1" indent="0" defTabSz="457200">
              <a:spcBef>
                <a:spcPts val="672"/>
              </a:spcBef>
              <a:buFont typeface="Arial" pitchFamily="34" charset="0"/>
              <a:buNone/>
            </a:pPr>
            <a:r>
              <a:rPr lang="en-US" sz="2400" dirty="0" smtClean="0">
                <a:solidFill>
                  <a:prstClr val="black"/>
                </a:solidFill>
                <a:latin typeface="Calibri"/>
              </a:rPr>
              <a:t>list-style:</a:t>
            </a:r>
            <a:r>
              <a:rPr lang="en-US" sz="2400" baseline="0" dirty="0" smtClean="0">
                <a:solidFill>
                  <a:prstClr val="black"/>
                </a:solidFill>
                <a:latin typeface="Calibri"/>
              </a:rPr>
              <a:t> type position image;</a:t>
            </a: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83</a:t>
            </a:fld>
            <a:endParaRPr lang="en-US"/>
          </a:p>
        </p:txBody>
      </p:sp>
    </p:spTree>
    <p:extLst>
      <p:ext uri="{BB962C8B-B14F-4D97-AF65-F5344CB8AC3E}">
        <p14:creationId xmlns:p14="http://schemas.microsoft.com/office/powerpoint/2010/main" val="20847632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dirty="0" smtClean="0">
                <a:solidFill>
                  <a:prstClr val="black"/>
                </a:solidFill>
                <a:latin typeface="Calibri"/>
              </a:rPr>
              <a:t>Shorthand:</a:t>
            </a:r>
          </a:p>
          <a:p>
            <a:pPr marL="457200" lvl="1" indent="0" defTabSz="457200">
              <a:spcBef>
                <a:spcPts val="672"/>
              </a:spcBef>
              <a:buFont typeface="Arial" pitchFamily="34" charset="0"/>
              <a:buNone/>
            </a:pPr>
            <a:r>
              <a:rPr lang="en-US" sz="2400" dirty="0" smtClean="0">
                <a:solidFill>
                  <a:prstClr val="black"/>
                </a:solidFill>
                <a:latin typeface="Calibri"/>
              </a:rPr>
              <a:t>list-style:</a:t>
            </a:r>
            <a:r>
              <a:rPr lang="en-US" sz="2400" baseline="0" dirty="0" smtClean="0">
                <a:solidFill>
                  <a:prstClr val="black"/>
                </a:solidFill>
                <a:latin typeface="Calibri"/>
              </a:rPr>
              <a:t> type position image;</a:t>
            </a: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84</a:t>
            </a:fld>
            <a:endParaRPr lang="en-US"/>
          </a:p>
        </p:txBody>
      </p:sp>
    </p:spTree>
    <p:extLst>
      <p:ext uri="{BB962C8B-B14F-4D97-AF65-F5344CB8AC3E}">
        <p14:creationId xmlns:p14="http://schemas.microsoft.com/office/powerpoint/2010/main" val="1427731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85</a:t>
            </a:fld>
            <a:endParaRPr lang="en-US"/>
          </a:p>
        </p:txBody>
      </p:sp>
    </p:spTree>
    <p:extLst>
      <p:ext uri="{BB962C8B-B14F-4D97-AF65-F5344CB8AC3E}">
        <p14:creationId xmlns:p14="http://schemas.microsoft.com/office/powerpoint/2010/main" val="37338548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Complete </a:t>
            </a:r>
            <a:r>
              <a:rPr lang="fr-FR" dirty="0" err="1" smtClean="0"/>
              <a:t>list</a:t>
            </a:r>
            <a:r>
              <a:rPr lang="fr-FR" dirty="0" smtClean="0"/>
              <a:t>: https://developer.mozilla.org/en-US/docs/Web/CSS/Pseudo-classes</a:t>
            </a:r>
            <a:endParaRPr lang="en-US"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86</a:t>
            </a:fld>
            <a:endParaRPr lang="en-US"/>
          </a:p>
        </p:txBody>
      </p:sp>
    </p:spTree>
    <p:extLst>
      <p:ext uri="{BB962C8B-B14F-4D97-AF65-F5344CB8AC3E}">
        <p14:creationId xmlns:p14="http://schemas.microsoft.com/office/powerpoint/2010/main" val="192075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a:t>
            </a:fld>
            <a:endParaRPr lang="en-US"/>
          </a:p>
        </p:txBody>
      </p:sp>
    </p:spTree>
    <p:extLst>
      <p:ext uri="{BB962C8B-B14F-4D97-AF65-F5344CB8AC3E}">
        <p14:creationId xmlns:p14="http://schemas.microsoft.com/office/powerpoint/2010/main" val="36441371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87</a:t>
            </a:fld>
            <a:endParaRPr lang="en-US"/>
          </a:p>
        </p:txBody>
      </p:sp>
    </p:spTree>
    <p:extLst>
      <p:ext uri="{BB962C8B-B14F-4D97-AF65-F5344CB8AC3E}">
        <p14:creationId xmlns:p14="http://schemas.microsoft.com/office/powerpoint/2010/main" val="3795898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1"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88</a:t>
            </a:fld>
            <a:endParaRPr lang="en-US"/>
          </a:p>
        </p:txBody>
      </p:sp>
    </p:spTree>
    <p:extLst>
      <p:ext uri="{BB962C8B-B14F-4D97-AF65-F5344CB8AC3E}">
        <p14:creationId xmlns:p14="http://schemas.microsoft.com/office/powerpoint/2010/main" val="3883231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fr-FR" sz="2400" i="0" dirty="0" err="1" smtClean="0">
                <a:solidFill>
                  <a:prstClr val="black"/>
                </a:solidFill>
                <a:latin typeface="Calibri"/>
              </a:rPr>
              <a:t>Special</a:t>
            </a:r>
            <a:r>
              <a:rPr lang="fr-FR" sz="2400" i="0" baseline="0" dirty="0" smtClean="0">
                <a:solidFill>
                  <a:prstClr val="black"/>
                </a:solidFill>
                <a:latin typeface="Calibri"/>
              </a:rPr>
              <a:t> char </a:t>
            </a:r>
            <a:r>
              <a:rPr lang="fr-FR" sz="2400" i="0" baseline="0" dirty="0" err="1" smtClean="0">
                <a:solidFill>
                  <a:prstClr val="black"/>
                </a:solidFill>
                <a:latin typeface="Calibri"/>
              </a:rPr>
              <a:t>list</a:t>
            </a:r>
            <a:r>
              <a:rPr lang="fr-FR" sz="2400" i="0" baseline="0" dirty="0" smtClean="0">
                <a:solidFill>
                  <a:prstClr val="black"/>
                </a:solidFill>
                <a:latin typeface="Calibri"/>
              </a:rPr>
              <a:t> </a:t>
            </a:r>
            <a:r>
              <a:rPr lang="fr-FR" sz="2400" i="0" baseline="0" dirty="0" err="1" smtClean="0">
                <a:solidFill>
                  <a:prstClr val="black"/>
                </a:solidFill>
                <a:latin typeface="Calibri"/>
              </a:rPr>
              <a:t>found</a:t>
            </a:r>
            <a:r>
              <a:rPr lang="fr-FR" sz="2400" i="0" baseline="0" dirty="0" smtClean="0">
                <a:solidFill>
                  <a:prstClr val="black"/>
                </a:solidFill>
                <a:latin typeface="Calibri"/>
              </a:rPr>
              <a:t> at: http://nealchester.com/special-characters/</a:t>
            </a:r>
          </a:p>
          <a:p>
            <a:pPr marL="0" lvl="0" indent="0" defTabSz="457200">
              <a:spcBef>
                <a:spcPts val="672"/>
              </a:spcBef>
              <a:buFont typeface="Arial" pitchFamily="34" charset="0"/>
              <a:buNone/>
            </a:pPr>
            <a:r>
              <a:rPr lang="fr-FR" sz="2400" i="0" baseline="0" dirty="0" smtClean="0">
                <a:solidFill>
                  <a:prstClr val="black"/>
                </a:solidFill>
                <a:latin typeface="Calibri"/>
              </a:rPr>
              <a:t>A (</a:t>
            </a:r>
            <a:r>
              <a:rPr lang="fr-FR" sz="2400" i="0" baseline="0" dirty="0" err="1" smtClean="0">
                <a:solidFill>
                  <a:prstClr val="black"/>
                </a:solidFill>
                <a:latin typeface="Calibri"/>
              </a:rPr>
              <a:t>way</a:t>
            </a:r>
            <a:r>
              <a:rPr lang="fr-FR" sz="2400" i="0" baseline="0" dirty="0" smtClean="0">
                <a:solidFill>
                  <a:prstClr val="black"/>
                </a:solidFill>
                <a:latin typeface="Calibri"/>
              </a:rPr>
              <a:t>) more </a:t>
            </a:r>
            <a:r>
              <a:rPr lang="fr-FR" sz="2400" i="0" baseline="0" dirty="0" err="1" smtClean="0">
                <a:solidFill>
                  <a:prstClr val="black"/>
                </a:solidFill>
                <a:latin typeface="Calibri"/>
              </a:rPr>
              <a:t>complex</a:t>
            </a:r>
            <a:r>
              <a:rPr lang="fr-FR" sz="2400" i="0" baseline="0" dirty="0" smtClean="0">
                <a:solidFill>
                  <a:prstClr val="black"/>
                </a:solidFill>
                <a:latin typeface="Calibri"/>
              </a:rPr>
              <a:t> </a:t>
            </a:r>
            <a:r>
              <a:rPr lang="fr-FR" sz="2400" i="0" baseline="0" dirty="0" err="1" smtClean="0">
                <a:solidFill>
                  <a:prstClr val="black"/>
                </a:solidFill>
                <a:latin typeface="Calibri"/>
              </a:rPr>
              <a:t>example</a:t>
            </a:r>
            <a:r>
              <a:rPr lang="fr-FR" sz="2400" i="0" baseline="0" dirty="0" smtClean="0">
                <a:solidFill>
                  <a:prstClr val="black"/>
                </a:solidFill>
                <a:latin typeface="Calibri"/>
              </a:rPr>
              <a:t> to </a:t>
            </a:r>
            <a:r>
              <a:rPr lang="fr-FR" sz="2400" i="0" baseline="0" dirty="0" err="1" smtClean="0">
                <a:solidFill>
                  <a:prstClr val="black"/>
                </a:solidFill>
                <a:latin typeface="Calibri"/>
              </a:rPr>
              <a:t>create</a:t>
            </a:r>
            <a:r>
              <a:rPr lang="fr-FR" sz="2400" i="0" baseline="0" dirty="0" smtClean="0">
                <a:solidFill>
                  <a:prstClr val="black"/>
                </a:solidFill>
                <a:latin typeface="Calibri"/>
              </a:rPr>
              <a:t> CSS </a:t>
            </a:r>
            <a:r>
              <a:rPr lang="fr-FR" sz="2400" i="0" baseline="0" dirty="0" err="1" smtClean="0">
                <a:solidFill>
                  <a:prstClr val="black"/>
                </a:solidFill>
                <a:latin typeface="Calibri"/>
              </a:rPr>
              <a:t>tooltips</a:t>
            </a:r>
            <a:r>
              <a:rPr lang="fr-FR" sz="2400" i="0" baseline="0" dirty="0" smtClean="0">
                <a:solidFill>
                  <a:prstClr val="black"/>
                </a:solidFill>
                <a:latin typeface="Calibri"/>
              </a:rPr>
              <a:t>: http://netdna.webdesignerdepot.com/uploads7/how-to-create-a-simple-css3-tooltip/tooltip_demo.html</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89</a:t>
            </a:fld>
            <a:endParaRPr lang="en-US"/>
          </a:p>
        </p:txBody>
      </p:sp>
    </p:spTree>
    <p:extLst>
      <p:ext uri="{BB962C8B-B14F-4D97-AF65-F5344CB8AC3E}">
        <p14:creationId xmlns:p14="http://schemas.microsoft.com/office/powerpoint/2010/main" val="3408330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95</a:t>
            </a:fld>
            <a:endParaRPr lang="en-US"/>
          </a:p>
        </p:txBody>
      </p:sp>
    </p:spTree>
    <p:extLst>
      <p:ext uri="{BB962C8B-B14F-4D97-AF65-F5344CB8AC3E}">
        <p14:creationId xmlns:p14="http://schemas.microsoft.com/office/powerpoint/2010/main" val="1289608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96</a:t>
            </a:fld>
            <a:endParaRPr lang="en-US"/>
          </a:p>
        </p:txBody>
      </p:sp>
    </p:spTree>
    <p:extLst>
      <p:ext uri="{BB962C8B-B14F-4D97-AF65-F5344CB8AC3E}">
        <p14:creationId xmlns:p14="http://schemas.microsoft.com/office/powerpoint/2010/main" val="1786117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97</a:t>
            </a:fld>
            <a:endParaRPr lang="en-US"/>
          </a:p>
        </p:txBody>
      </p:sp>
    </p:spTree>
    <p:extLst>
      <p:ext uri="{BB962C8B-B14F-4D97-AF65-F5344CB8AC3E}">
        <p14:creationId xmlns:p14="http://schemas.microsoft.com/office/powerpoint/2010/main" val="3222887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98</a:t>
            </a:fld>
            <a:endParaRPr lang="en-US"/>
          </a:p>
        </p:txBody>
      </p:sp>
    </p:spTree>
    <p:extLst>
      <p:ext uri="{BB962C8B-B14F-4D97-AF65-F5344CB8AC3E}">
        <p14:creationId xmlns:p14="http://schemas.microsoft.com/office/powerpoint/2010/main" val="5357844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b="1" i="0" dirty="0" smtClean="0">
                <a:solidFill>
                  <a:prstClr val="black"/>
                </a:solidFill>
                <a:latin typeface="Calibri"/>
              </a:rPr>
              <a:t>Eric</a:t>
            </a:r>
            <a:r>
              <a:rPr lang="en-US" sz="2400" b="1" i="0" baseline="0" dirty="0" smtClean="0">
                <a:solidFill>
                  <a:prstClr val="black"/>
                </a:solidFill>
                <a:latin typeface="Calibri"/>
              </a:rPr>
              <a:t> Meyer’s </a:t>
            </a:r>
            <a:r>
              <a:rPr lang="en-US" sz="2400" b="1" i="0" baseline="0" dirty="0" err="1" smtClean="0">
                <a:solidFill>
                  <a:prstClr val="black"/>
                </a:solidFill>
                <a:latin typeface="Calibri"/>
              </a:rPr>
              <a:t>reset.css</a:t>
            </a:r>
            <a:r>
              <a:rPr lang="en-US" sz="2400" i="0" baseline="0" dirty="0" smtClean="0">
                <a:solidFill>
                  <a:prstClr val="black"/>
                </a:solidFill>
                <a:latin typeface="Calibri"/>
              </a:rPr>
              <a:t>: http://</a:t>
            </a:r>
            <a:r>
              <a:rPr lang="en-US" sz="2400" i="0" baseline="0" dirty="0" err="1" smtClean="0">
                <a:solidFill>
                  <a:prstClr val="black"/>
                </a:solidFill>
                <a:latin typeface="Calibri"/>
              </a:rPr>
              <a:t>meyerweb.com</a:t>
            </a:r>
            <a:r>
              <a:rPr lang="en-US" sz="2400" i="0" baseline="0" dirty="0" smtClean="0">
                <a:solidFill>
                  <a:prstClr val="black"/>
                </a:solidFill>
                <a:latin typeface="Calibri"/>
              </a:rPr>
              <a:t>/</a:t>
            </a:r>
            <a:r>
              <a:rPr lang="en-US" sz="2400" i="0" baseline="0" dirty="0" err="1" smtClean="0">
                <a:solidFill>
                  <a:prstClr val="black"/>
                </a:solidFill>
                <a:latin typeface="Calibri"/>
              </a:rPr>
              <a:t>eric</a:t>
            </a:r>
            <a:r>
              <a:rPr lang="en-US" sz="2400" i="0" baseline="0" dirty="0" smtClean="0">
                <a:solidFill>
                  <a:prstClr val="black"/>
                </a:solidFill>
                <a:latin typeface="Calibri"/>
              </a:rPr>
              <a:t>/tools/</a:t>
            </a:r>
            <a:r>
              <a:rPr lang="en-US" sz="2400" i="0" baseline="0" dirty="0" err="1" smtClean="0">
                <a:solidFill>
                  <a:prstClr val="black"/>
                </a:solidFill>
                <a:latin typeface="Calibri"/>
              </a:rPr>
              <a:t>css</a:t>
            </a:r>
            <a:r>
              <a:rPr lang="en-US" sz="2400" i="0" baseline="0" dirty="0" smtClean="0">
                <a:solidFill>
                  <a:prstClr val="black"/>
                </a:solidFill>
                <a:latin typeface="Calibri"/>
              </a:rPr>
              <a:t>/reset/</a:t>
            </a:r>
            <a:endParaRPr lang="en-US" sz="2400" i="0" dirty="0" smtClean="0">
              <a:solidFill>
                <a:prstClr val="black"/>
              </a:solidFill>
              <a:latin typeface="Calibri"/>
            </a:endParaRPr>
          </a:p>
          <a:p>
            <a:pPr marL="0" lvl="0" indent="0" defTabSz="457200">
              <a:spcBef>
                <a:spcPts val="672"/>
              </a:spcBef>
              <a:buFont typeface="Arial" pitchFamily="34" charset="0"/>
              <a:buNone/>
            </a:pPr>
            <a:r>
              <a:rPr lang="en-US" sz="2400" b="1" i="0" dirty="0" smtClean="0">
                <a:solidFill>
                  <a:prstClr val="black"/>
                </a:solidFill>
                <a:latin typeface="Calibri"/>
              </a:rPr>
              <a:t>Yahoo YUI </a:t>
            </a:r>
            <a:r>
              <a:rPr lang="en-US" sz="2400" b="1" i="0" dirty="0" err="1" smtClean="0">
                <a:solidFill>
                  <a:prstClr val="black"/>
                </a:solidFill>
                <a:latin typeface="Calibri"/>
              </a:rPr>
              <a:t>reset.css</a:t>
            </a:r>
            <a:r>
              <a:rPr lang="en-US" sz="2400" i="0" dirty="0" smtClean="0">
                <a:solidFill>
                  <a:prstClr val="black"/>
                </a:solidFill>
                <a:latin typeface="Calibri"/>
              </a:rPr>
              <a:t>: http://</a:t>
            </a:r>
            <a:r>
              <a:rPr lang="en-US" sz="2400" i="0" dirty="0" err="1" smtClean="0">
                <a:solidFill>
                  <a:prstClr val="black"/>
                </a:solidFill>
                <a:latin typeface="Calibri"/>
              </a:rPr>
              <a:t>developer.yahoo.com</a:t>
            </a:r>
            <a:r>
              <a:rPr lang="en-US" sz="2400" i="0" dirty="0" smtClean="0">
                <a:solidFill>
                  <a:prstClr val="black"/>
                </a:solidFill>
                <a:latin typeface="Calibri"/>
              </a:rPr>
              <a:t>/</a:t>
            </a:r>
            <a:r>
              <a:rPr lang="en-US" sz="2400" i="0" dirty="0" err="1" smtClean="0">
                <a:solidFill>
                  <a:prstClr val="black"/>
                </a:solidFill>
                <a:latin typeface="Calibri"/>
              </a:rPr>
              <a:t>yui</a:t>
            </a:r>
            <a:r>
              <a:rPr lang="en-US" sz="2400" i="0" dirty="0" smtClean="0">
                <a:solidFill>
                  <a:prstClr val="black"/>
                </a:solidFill>
                <a:latin typeface="Calibri"/>
              </a:rPr>
              <a:t>/reset/#code</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endParaRPr lang="en-US" sz="2400" i="0" dirty="0" smtClean="0">
              <a:solidFill>
                <a:prstClr val="black"/>
              </a:solidFill>
              <a:latin typeface="Calibri"/>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defTabSz="457200">
              <a:spcBef>
                <a:spcPts val="672"/>
              </a:spcBef>
              <a:buFont typeface="Arial" pitchFamily="34" charset="0"/>
              <a:buNone/>
            </a:pPr>
            <a:r>
              <a:rPr lang="en-US" sz="2400" i="0" dirty="0" smtClean="0">
                <a:solidFill>
                  <a:prstClr val="black"/>
                </a:solidFill>
                <a:latin typeface="Calibri"/>
              </a:rPr>
              <a:t>#1 : 113</a:t>
            </a:r>
          </a:p>
          <a:p>
            <a:pPr marL="0" lvl="0" indent="0" defTabSz="457200">
              <a:spcBef>
                <a:spcPts val="672"/>
              </a:spcBef>
              <a:buFont typeface="Arial" pitchFamily="34" charset="0"/>
              <a:buNone/>
            </a:pPr>
            <a:r>
              <a:rPr lang="en-US" sz="2400" i="0" dirty="0" smtClean="0">
                <a:solidFill>
                  <a:prstClr val="black"/>
                </a:solidFill>
                <a:latin typeface="Calibri"/>
              </a:rPr>
              <a:t>#2 : 020</a:t>
            </a:r>
          </a:p>
          <a:p>
            <a:pPr marL="0" lvl="0" indent="0" defTabSz="457200">
              <a:spcBef>
                <a:spcPts val="672"/>
              </a:spcBef>
              <a:buFont typeface="Arial" pitchFamily="34" charset="0"/>
              <a:buNone/>
            </a:pPr>
            <a:r>
              <a:rPr lang="en-US" sz="2400" i="0" dirty="0" smtClean="0">
                <a:solidFill>
                  <a:prstClr val="black"/>
                </a:solidFill>
                <a:latin typeface="Calibri"/>
              </a:rPr>
              <a:t>#3 : 007</a:t>
            </a:r>
          </a:p>
          <a:p>
            <a:pPr marL="0" lvl="0" indent="0" defTabSz="457200">
              <a:spcBef>
                <a:spcPts val="672"/>
              </a:spcBef>
              <a:buFont typeface="Arial" pitchFamily="34" charset="0"/>
              <a:buNone/>
            </a:pPr>
            <a:r>
              <a:rPr lang="en-US" sz="2400" i="0" dirty="0" smtClean="0">
                <a:solidFill>
                  <a:prstClr val="black"/>
                </a:solidFill>
                <a:latin typeface="Calibri"/>
              </a:rPr>
              <a:t>#4 : 000</a:t>
            </a:r>
          </a:p>
          <a:p>
            <a:pPr marL="0" lvl="0" indent="0" defTabSz="457200">
              <a:spcBef>
                <a:spcPts val="672"/>
              </a:spcBef>
              <a:buFont typeface="Arial" pitchFamily="34" charset="0"/>
              <a:buNone/>
            </a:pPr>
            <a:r>
              <a:rPr lang="en-US" sz="2400" i="0" dirty="0" smtClean="0">
                <a:solidFill>
                  <a:prstClr val="black"/>
                </a:solidFill>
                <a:latin typeface="Calibri"/>
              </a:rPr>
              <a:t>#5 : 211</a:t>
            </a: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1/16/2016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119</a:t>
            </a:fld>
            <a:endParaRPr lang="en-US"/>
          </a:p>
        </p:txBody>
      </p:sp>
    </p:spTree>
    <p:extLst>
      <p:ext uri="{BB962C8B-B14F-4D97-AF65-F5344CB8AC3E}">
        <p14:creationId xmlns:p14="http://schemas.microsoft.com/office/powerpoint/2010/main" val="169087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B40B297-F50D-484C-ACFB-7B14BBEC6D9D}" type="datetimeFigureOut">
              <a:rPr lang="fr-FR"/>
              <a:pPr/>
              <a:t>16/01/2016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A90ED0-21BE-4D02-8F9A-847F055022D2}" type="slidenum">
              <a:rPr lang="fr-FR"/>
              <a:pPr/>
              <a:t>‹N°›</a:t>
            </a:fld>
            <a:endParaRPr lang="fr-FR"/>
          </a:p>
        </p:txBody>
      </p:sp>
    </p:spTree>
    <p:extLst>
      <p:ext uri="{BB962C8B-B14F-4D97-AF65-F5344CB8AC3E}">
        <p14:creationId xmlns:p14="http://schemas.microsoft.com/office/powerpoint/2010/main" val="29944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152C86D-858F-4436-887E-FAA64C472B10}" type="datetimeFigureOut">
              <a:rPr lang="fr-FR"/>
              <a:pPr/>
              <a:t>16/01/2016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C6402C7-27C9-430B-A647-BD0442B840CC}" type="slidenum">
              <a:rPr lang="fr-FR"/>
              <a:pPr/>
              <a:t>‹N°›</a:t>
            </a:fld>
            <a:endParaRPr lang="fr-FR"/>
          </a:p>
        </p:txBody>
      </p:sp>
    </p:spTree>
    <p:extLst>
      <p:ext uri="{BB962C8B-B14F-4D97-AF65-F5344CB8AC3E}">
        <p14:creationId xmlns:p14="http://schemas.microsoft.com/office/powerpoint/2010/main" val="37706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1631552-3809-4475-B076-571F79DD8438}" type="datetimeFigureOut">
              <a:rPr lang="fr-FR"/>
              <a:pPr/>
              <a:t>16/01/2016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C7DE801-10D8-4981-85E5-572F3102C766}" type="slidenum">
              <a:rPr lang="fr-FR"/>
              <a:pPr/>
              <a:t>‹N°›</a:t>
            </a:fld>
            <a:endParaRPr lang="fr-FR"/>
          </a:p>
        </p:txBody>
      </p:sp>
    </p:spTree>
    <p:extLst>
      <p:ext uri="{BB962C8B-B14F-4D97-AF65-F5344CB8AC3E}">
        <p14:creationId xmlns:p14="http://schemas.microsoft.com/office/powerpoint/2010/main" val="301247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16/01/2016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‹N°›</a:t>
            </a:fld>
            <a:endParaRPr lang="fr-FR"/>
          </a:p>
        </p:txBody>
      </p:sp>
    </p:spTree>
    <p:extLst>
      <p:ext uri="{BB962C8B-B14F-4D97-AF65-F5344CB8AC3E}">
        <p14:creationId xmlns:p14="http://schemas.microsoft.com/office/powerpoint/2010/main" val="17686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1F0D905-E438-41C5-8546-C118A5946D7D}" type="datetimeFigureOut">
              <a:rPr lang="fr-FR"/>
              <a:pPr/>
              <a:t>16/01/2016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C1FF16F-B8D2-48F4-BB40-50C6ADBAEB93}" type="slidenum">
              <a:rPr lang="fr-FR"/>
              <a:pPr/>
              <a:t>‹N°›</a:t>
            </a:fld>
            <a:endParaRPr lang="fr-FR"/>
          </a:p>
        </p:txBody>
      </p:sp>
    </p:spTree>
    <p:extLst>
      <p:ext uri="{BB962C8B-B14F-4D97-AF65-F5344CB8AC3E}">
        <p14:creationId xmlns:p14="http://schemas.microsoft.com/office/powerpoint/2010/main" val="213350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6" name="Espace réservé de la date 4"/>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456FFFF1-2C65-4327-9840-2B43B23FD6B1}" type="datetimeFigureOut">
              <a:rPr lang="fr-FR"/>
              <a:pPr/>
              <a:t>16/01/2016</a:t>
            </a:fld>
            <a:endParaRPr lang="fr-FR"/>
          </a:p>
        </p:txBody>
      </p:sp>
      <p:sp>
        <p:nvSpPr>
          <p:cNvPr id="7" name="Espace réservé du pied de page 5"/>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9" name="Espace réservé du numéro de diapositive 6"/>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579B318-7D5E-4DF4-970F-6BCF490CBACA}" type="slidenum">
              <a:rPr lang="fr-FR"/>
              <a:pPr/>
              <a:t>‹N°›</a:t>
            </a:fld>
            <a:endParaRPr lang="fr-FR"/>
          </a:p>
        </p:txBody>
      </p:sp>
    </p:spTree>
    <p:extLst>
      <p:ext uri="{BB962C8B-B14F-4D97-AF65-F5344CB8AC3E}">
        <p14:creationId xmlns:p14="http://schemas.microsoft.com/office/powerpoint/2010/main" val="17145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8" name="Espace réservé de la date 6"/>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F6554C8-55AE-4EFB-BB46-A79A617C7A68}" type="datetimeFigureOut">
              <a:rPr lang="fr-FR"/>
              <a:pPr/>
              <a:t>16/01/2016</a:t>
            </a:fld>
            <a:endParaRPr lang="fr-FR"/>
          </a:p>
        </p:txBody>
      </p:sp>
      <p:sp>
        <p:nvSpPr>
          <p:cNvPr id="9" name="Espace réservé du pied de page 7"/>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11" name="Espace réservé du numéro de diapositive 8"/>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3618072-F17A-45BB-8575-F110F243281F}" type="slidenum">
              <a:rPr lang="fr-FR"/>
              <a:pPr/>
              <a:t>‹N°›</a:t>
            </a:fld>
            <a:endParaRPr lang="fr-FR"/>
          </a:p>
        </p:txBody>
      </p:sp>
    </p:spTree>
    <p:extLst>
      <p:ext uri="{BB962C8B-B14F-4D97-AF65-F5344CB8AC3E}">
        <p14:creationId xmlns:p14="http://schemas.microsoft.com/office/powerpoint/2010/main" val="19260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6"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4" name="Espace réservé de la date 2"/>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A0FB1A-DC0F-4BA7-8E04-D8DDB0C51F6A}" type="datetimeFigureOut">
              <a:rPr lang="fr-FR"/>
              <a:pPr/>
              <a:t>16/01/2016</a:t>
            </a:fld>
            <a:endParaRPr lang="fr-FR"/>
          </a:p>
        </p:txBody>
      </p:sp>
      <p:sp>
        <p:nvSpPr>
          <p:cNvPr id="5" name="Espace réservé du pied de page 3"/>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4"/>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67239F0-C809-4D9B-BADE-E677263A850B}" type="slidenum">
              <a:rPr lang="fr-FR"/>
              <a:pPr/>
              <a:t>‹N°›</a:t>
            </a:fld>
            <a:endParaRPr lang="fr-FR"/>
          </a:p>
        </p:txBody>
      </p:sp>
    </p:spTree>
    <p:extLst>
      <p:ext uri="{BB962C8B-B14F-4D97-AF65-F5344CB8AC3E}">
        <p14:creationId xmlns:p14="http://schemas.microsoft.com/office/powerpoint/2010/main" val="1553170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B55CAE2-4705-4758-B174-288BF2998352}" type="datetimeFigureOut">
              <a:rPr lang="fr-FR"/>
              <a:pPr/>
              <a:t>16/01/2016</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788FAD3-7D0D-492B-87C9-E1D04BF51D86}" type="slidenum">
              <a:rPr lang="fr-FR"/>
              <a:pPr/>
              <a:t>‹N°›</a:t>
            </a:fld>
            <a:endParaRPr lang="fr-FR"/>
          </a:p>
        </p:txBody>
      </p:sp>
    </p:spTree>
    <p:extLst>
      <p:ext uri="{BB962C8B-B14F-4D97-AF65-F5344CB8AC3E}">
        <p14:creationId xmlns:p14="http://schemas.microsoft.com/office/powerpoint/2010/main" val="413299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7A2DD87-EF16-4542-8E2C-04CB6C2EC50F}" type="datetimeFigureOut">
              <a:rPr lang="fr-FR"/>
              <a:pPr/>
              <a:t>16/01/2016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66398663-00F0-4FB6-95EF-D9E088BC8153}" type="slidenum">
              <a:rPr lang="fr-FR"/>
              <a:pPr/>
              <a:t>‹N°›</a:t>
            </a:fld>
            <a:endParaRPr lang="fr-FR"/>
          </a:p>
        </p:txBody>
      </p:sp>
    </p:spTree>
    <p:extLst>
      <p:ext uri="{BB962C8B-B14F-4D97-AF65-F5344CB8AC3E}">
        <p14:creationId xmlns:p14="http://schemas.microsoft.com/office/powerpoint/2010/main" val="50623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977BE084-309E-469E-847E-32D69B823DBE}" type="datetimeFigureOut">
              <a:rPr lang="fr-FR"/>
              <a:pPr/>
              <a:t>16/01/2016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075C14B-8D76-4463-8862-8299E72AFFA4}" type="slidenum">
              <a:rPr lang="fr-FR"/>
              <a:pPr/>
              <a:t>‹N°›</a:t>
            </a:fld>
            <a:endParaRPr lang="fr-FR"/>
          </a:p>
        </p:txBody>
      </p:sp>
    </p:spTree>
    <p:extLst>
      <p:ext uri="{BB962C8B-B14F-4D97-AF65-F5344CB8AC3E}">
        <p14:creationId xmlns:p14="http://schemas.microsoft.com/office/powerpoint/2010/main" val="226279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148263" y="0"/>
            <a:ext cx="4002087" cy="1990725"/>
          </a:xfrm>
          <a:prstGeom prst="rect">
            <a:avLst/>
          </a:prstGeom>
          <a:noFill/>
          <a:ln>
            <a:noFill/>
          </a:ln>
          <a:extLst>
            <a:ext uri="{909E8E84-426E-40dd-AFC4-6F175D3DCCD1}">
              <a14:hiddenFill xmlns:a14="http://schemas.microsoft.com/office/drawing/2010/main" xmlns="">
                <a:solidFill>
                  <a:srgbClr val="FFFFFF">
                    <a:alpha val="72940"/>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Espace réservé du titre 1"/>
          <p:cNvSpPr>
            <a:spLocks noGrp="1"/>
          </p:cNvSpPr>
          <p:nvPr>
            <p:ph type="title"/>
          </p:nvPr>
        </p:nvSpPr>
        <p:spPr bwMode="auto">
          <a:xfrm>
            <a:off x="1116013" y="336550"/>
            <a:ext cx="7777162"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40650" y="5305425"/>
            <a:ext cx="1362075"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1WEB%20-%20HTML%20and%20JavaScript%20-%20User%20Interfac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2308324"/>
          </a:xfrm>
          <a:prstGeom prst="rect">
            <a:avLst/>
          </a:prstGeom>
          <a:noFill/>
        </p:spPr>
        <p:txBody>
          <a:bodyPr>
            <a:spAutoFit/>
          </a:bodyPr>
          <a:lstStyle/>
          <a:p>
            <a:pPr>
              <a:defRPr/>
            </a:pPr>
            <a:r>
              <a:rPr lang="fr-FR" sz="3200" dirty="0" smtClean="0">
                <a:latin typeface="Myriad Pro"/>
                <a:ea typeface="MS PGothic" charset="0"/>
                <a:cs typeface="Myriad Pro"/>
              </a:rPr>
              <a:t>Design and CSS</a:t>
            </a:r>
            <a:endParaRPr lang="fr-FR" sz="3200" dirty="0">
              <a:latin typeface="Myriad Pro"/>
              <a:ea typeface="MS PGothic" charset="0"/>
              <a:cs typeface="Myriad Pro"/>
            </a:endParaRPr>
          </a:p>
          <a:p>
            <a:pPr>
              <a:defRPr/>
            </a:pPr>
            <a:endParaRPr lang="fr-FR" dirty="0">
              <a:solidFill>
                <a:schemeClr val="tx1">
                  <a:lumMod val="95000"/>
                  <a:lumOff val="5000"/>
                </a:schemeClr>
              </a:solidFill>
              <a:latin typeface="Verdana" charset="0"/>
              <a:ea typeface="ＭＳ Ｐゴシック" charset="0"/>
              <a:cs typeface="ＭＳ Ｐゴシック" charset="0"/>
            </a:endParaRPr>
          </a:p>
          <a:p>
            <a:pPr>
              <a:defRPr/>
            </a:pPr>
            <a:r>
              <a:rPr lang="fr-FR" dirty="0" err="1" smtClean="0">
                <a:solidFill>
                  <a:schemeClr val="tx1">
                    <a:lumMod val="95000"/>
                    <a:lumOff val="5000"/>
                  </a:schemeClr>
                </a:solidFill>
                <a:latin typeface="Verdana" charset="0"/>
                <a:ea typeface="ＭＳ Ｐゴシック" charset="0"/>
                <a:cs typeface="ＭＳ Ｐゴシック" charset="0"/>
              </a:rPr>
              <a:t>Cascading</a:t>
            </a:r>
            <a:r>
              <a:rPr lang="fr-FR" dirty="0" smtClean="0">
                <a:solidFill>
                  <a:schemeClr val="tx1">
                    <a:lumMod val="95000"/>
                    <a:lumOff val="5000"/>
                  </a:schemeClr>
                </a:solidFill>
                <a:latin typeface="Verdana" charset="0"/>
                <a:ea typeface="ＭＳ Ｐゴシック" charset="0"/>
                <a:cs typeface="ＭＳ Ｐゴシック" charset="0"/>
              </a:rPr>
              <a:t> Style </a:t>
            </a:r>
            <a:r>
              <a:rPr lang="fr-FR" dirty="0" err="1" smtClean="0">
                <a:solidFill>
                  <a:schemeClr val="tx1">
                    <a:lumMod val="95000"/>
                    <a:lumOff val="5000"/>
                  </a:schemeClr>
                </a:solidFill>
                <a:latin typeface="Verdana" charset="0"/>
                <a:ea typeface="ＭＳ Ｐゴシック" charset="0"/>
                <a:cs typeface="ＭＳ Ｐゴシック" charset="0"/>
              </a:rPr>
              <a:t>Sheets</a:t>
            </a:r>
            <a:endParaRPr lang="fr-FR" dirty="0">
              <a:solidFill>
                <a:schemeClr val="tx1">
                  <a:lumMod val="95000"/>
                  <a:lumOff val="5000"/>
                </a:schemeClr>
              </a:solidFill>
              <a:latin typeface="Verdana" charset="0"/>
              <a:ea typeface="ＭＳ Ｐゴシック" charset="0"/>
              <a:cs typeface="ＭＳ Ｐゴシック" charset="0"/>
            </a:endParaRPr>
          </a:p>
          <a:p>
            <a:pPr>
              <a:defRPr/>
            </a:pP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4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a:p>
            <a:pPr>
              <a:defRPr/>
            </a:pPr>
            <a:endParaRPr lang="fr-FR"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pic>
        <p:nvPicPr>
          <p:cNvPr id="5" name="Image 4"/>
          <p:cNvPicPr>
            <a:picLocks noChangeAspect="1"/>
          </p:cNvPicPr>
          <p:nvPr/>
        </p:nvPicPr>
        <p:blipFill>
          <a:blip r:embed="rId4"/>
          <a:stretch>
            <a:fillRect/>
          </a:stretch>
        </p:blipFill>
        <p:spPr>
          <a:xfrm>
            <a:off x="7020272" y="2209428"/>
            <a:ext cx="1662873" cy="232873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Definition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ea typeface="ＭＳ Ｐゴシック" pitchFamily="34" charset="-128"/>
              </a:rPr>
              <a:t>CSS: </a:t>
            </a:r>
            <a:r>
              <a:rPr lang="en-US" u="sng" dirty="0" smtClean="0">
                <a:ea typeface="ＭＳ Ｐゴシック" pitchFamily="34" charset="-128"/>
              </a:rPr>
              <a:t>C</a:t>
            </a:r>
            <a:r>
              <a:rPr lang="en-US" dirty="0" smtClean="0">
                <a:ea typeface="ＭＳ Ｐゴシック" pitchFamily="34" charset="-128"/>
              </a:rPr>
              <a:t>ascading </a:t>
            </a:r>
            <a:r>
              <a:rPr lang="en-US" u="sng" dirty="0" smtClean="0">
                <a:ea typeface="ＭＳ Ｐゴシック" pitchFamily="34" charset="-128"/>
              </a:rPr>
              <a:t>S</a:t>
            </a:r>
            <a:r>
              <a:rPr lang="en-US" dirty="0" smtClean="0">
                <a:ea typeface="ＭＳ Ｐゴシック" pitchFamily="34" charset="-128"/>
              </a:rPr>
              <a:t>tyle </a:t>
            </a:r>
            <a:r>
              <a:rPr lang="en-US" u="sng" dirty="0" smtClean="0">
                <a:ea typeface="ＭＳ Ｐゴシック" pitchFamily="34" charset="-128"/>
              </a:rPr>
              <a:t>S</a:t>
            </a:r>
            <a:r>
              <a:rPr lang="en-US" dirty="0" smtClean="0">
                <a:ea typeface="ＭＳ Ｐゴシック" pitchFamily="34" charset="-128"/>
              </a:rPr>
              <a:t>heet</a:t>
            </a:r>
          </a:p>
          <a:p>
            <a:endParaRPr lang="en-US" dirty="0">
              <a:ea typeface="ＭＳ Ｐゴシック" pitchFamily="34" charset="-128"/>
            </a:endParaRPr>
          </a:p>
          <a:p>
            <a:r>
              <a:rPr lang="en-US" dirty="0" smtClean="0">
                <a:ea typeface="ＭＳ Ｐゴシック" pitchFamily="34" charset="-128"/>
              </a:rPr>
              <a:t>Language really different from (x)HTML</a:t>
            </a:r>
          </a:p>
          <a:p>
            <a:endParaRPr lang="en-US" dirty="0">
              <a:ea typeface="ＭＳ Ｐゴシック" pitchFamily="34" charset="-128"/>
            </a:endParaRPr>
          </a:p>
          <a:p>
            <a:r>
              <a:rPr lang="en-US" dirty="0" smtClean="0">
                <a:ea typeface="ＭＳ Ｐゴシック" pitchFamily="34" charset="-128"/>
              </a:rPr>
              <a:t>Allows to design a HTML document</a:t>
            </a:r>
          </a:p>
          <a:p>
            <a:endParaRPr lang="en-US" dirty="0">
              <a:ea typeface="ＭＳ Ｐゴシック" pitchFamily="34" charset="-128"/>
            </a:endParaRPr>
          </a:p>
          <a:p>
            <a:r>
              <a:rPr lang="en-US" dirty="0" smtClean="0">
                <a:ea typeface="ＭＳ Ｐゴシック" pitchFamily="34" charset="-128"/>
              </a:rPr>
              <a:t>Currently CSS 3</a:t>
            </a:r>
          </a:p>
          <a:p>
            <a:endParaRPr lang="en-US" sz="2800" dirty="0" smtClean="0">
              <a:ea typeface="ＭＳ Ｐゴシック" pitchFamily="34" charset="-128"/>
            </a:endParaRPr>
          </a:p>
          <a:p>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27580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Selector’s</a:t>
            </a:r>
            <a:r>
              <a:rPr lang="fr-FR" dirty="0" smtClean="0"/>
              <a:t> </a:t>
            </a:r>
            <a:br>
              <a:rPr lang="fr-FR" dirty="0" smtClean="0"/>
            </a:br>
            <a:r>
              <a:rPr lang="fr-FR" dirty="0" err="1" smtClean="0"/>
              <a:t>Precedence</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pic>
        <p:nvPicPr>
          <p:cNvPr id="5" name="Picture 4"/>
          <p:cNvPicPr>
            <a:picLocks noChangeAspect="1"/>
          </p:cNvPicPr>
          <p:nvPr/>
        </p:nvPicPr>
        <p:blipFill rotWithShape="1">
          <a:blip r:embed="rId2"/>
          <a:srcRect l="27651" t="5273" r="5665" b="32064"/>
          <a:stretch/>
        </p:blipFill>
        <p:spPr>
          <a:xfrm>
            <a:off x="5105992" y="2342578"/>
            <a:ext cx="3427789" cy="21983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226275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CSS declarations may collide with each other</a:t>
            </a:r>
          </a:p>
          <a:p>
            <a:pPr marL="514350" indent="-457200">
              <a:lnSpc>
                <a:spcPct val="90000"/>
              </a:lnSpc>
              <a:spcBef>
                <a:spcPts val="672"/>
              </a:spcBef>
            </a:pPr>
            <a:r>
              <a:rPr lang="en-US" dirty="0" smtClean="0">
                <a:ea typeface="ＭＳ Ｐゴシック" pitchFamily="34" charset="-128"/>
              </a:rPr>
              <a:t>Example:</a:t>
            </a:r>
          </a:p>
          <a:p>
            <a:pPr marL="914400" lvl="1" indent="-457200">
              <a:lnSpc>
                <a:spcPct val="90000"/>
              </a:lnSpc>
              <a:spcBef>
                <a:spcPts val="672"/>
              </a:spcBef>
            </a:pPr>
            <a:r>
              <a:rPr lang="en-US" dirty="0" smtClean="0">
                <a:ea typeface="ＭＳ Ｐゴシック" pitchFamily="34" charset="-128"/>
              </a:rPr>
              <a:t>A style defines all paragraphs as red</a:t>
            </a:r>
          </a:p>
          <a:p>
            <a:pPr marL="914400" lvl="1" indent="-457200">
              <a:lnSpc>
                <a:spcPct val="90000"/>
              </a:lnSpc>
              <a:spcBef>
                <a:spcPts val="672"/>
              </a:spcBef>
            </a:pPr>
            <a:r>
              <a:rPr lang="en-US" dirty="0" smtClean="0">
                <a:ea typeface="ＭＳ Ｐゴシック" pitchFamily="34" charset="-128"/>
              </a:rPr>
              <a:t>Another one defines all paragraphs as blue</a:t>
            </a:r>
          </a:p>
          <a:p>
            <a:pPr marL="514350" indent="-457200">
              <a:lnSpc>
                <a:spcPct val="90000"/>
              </a:lnSpc>
              <a:spcBef>
                <a:spcPts val="672"/>
              </a:spcBef>
            </a:pPr>
            <a:r>
              <a:rPr lang="en-US" dirty="0" smtClean="0">
                <a:ea typeface="ＭＳ Ｐゴシック" pitchFamily="34" charset="-128"/>
              </a:rPr>
              <a:t>What will be the final render?</a:t>
            </a:r>
          </a:p>
          <a:p>
            <a:pPr marL="914400" lvl="1" indent="-457200">
              <a:lnSpc>
                <a:spcPct val="90000"/>
              </a:lnSpc>
              <a:spcBef>
                <a:spcPts val="672"/>
              </a:spcBef>
            </a:pPr>
            <a:r>
              <a:rPr lang="en-US" dirty="0" smtClean="0">
                <a:ea typeface="ＭＳ Ｐゴシック" pitchFamily="34" charset="-128"/>
              </a:rPr>
              <a:t>Certainly not purple </a:t>
            </a:r>
            <a:r>
              <a:rPr lang="en-US" dirty="0" smtClean="0">
                <a:ea typeface="ＭＳ Ｐゴシック" pitchFamily="34" charset="-128"/>
                <a:sym typeface="Wingdings"/>
              </a:rPr>
              <a:t></a:t>
            </a:r>
          </a:p>
          <a:p>
            <a:pPr marL="914400" lvl="1" indent="-457200">
              <a:lnSpc>
                <a:spcPct val="90000"/>
              </a:lnSpc>
              <a:spcBef>
                <a:spcPts val="672"/>
              </a:spcBef>
            </a:pPr>
            <a:endParaRPr lang="en-US" dirty="0">
              <a:ea typeface="ＭＳ Ｐゴシック" pitchFamily="34" charset="-128"/>
              <a:sym typeface="Wingdings"/>
            </a:endParaRPr>
          </a:p>
          <a:p>
            <a:pPr marL="514350" indent="-457200">
              <a:lnSpc>
                <a:spcPct val="90000"/>
              </a:lnSpc>
              <a:spcBef>
                <a:spcPts val="672"/>
              </a:spcBef>
            </a:pPr>
            <a:r>
              <a:rPr lang="en-US" dirty="0" smtClean="0">
                <a:ea typeface="ＭＳ Ｐゴシック" pitchFamily="34" charset="-128"/>
                <a:sym typeface="Wingdings"/>
              </a:rPr>
              <a:t>Let’s discover precedence with several examples!</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Overview</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045138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1</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p</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red; }</a:t>
            </a:r>
          </a:p>
          <a:p>
            <a:pPr>
              <a:defRPr/>
            </a:pPr>
            <a:r>
              <a:rPr lang="en-US" b="1" dirty="0" smtClean="0">
                <a:solidFill>
                  <a:srgbClr val="0070C0"/>
                </a:solidFill>
                <a:latin typeface="Courier New"/>
                <a:cs typeface="Courier New"/>
              </a:rPr>
              <a:t>.green </a:t>
            </a:r>
            <a:r>
              <a:rPr lang="en-US" b="1" dirty="0" smtClean="0">
                <a:solidFill>
                  <a:srgbClr val="000000"/>
                </a:solidFill>
                <a:latin typeface="Courier New"/>
                <a:cs typeface="Courier New"/>
              </a:rPr>
              <a:t>{</a:t>
            </a:r>
            <a:r>
              <a:rPr lang="en-US" b="1" dirty="0" smtClean="0">
                <a:solidFill>
                  <a:srgbClr val="0070C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green; }</a:t>
            </a:r>
          </a:p>
        </p:txBody>
      </p:sp>
      <p:sp>
        <p:nvSpPr>
          <p:cNvPr id="8"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smtClean="0">
                <a:solidFill>
                  <a:srgbClr val="0070C0"/>
                </a:solidFill>
                <a:latin typeface="Courier New"/>
                <a:cs typeface="Courier New"/>
              </a:rPr>
              <a:t>&lt;</a:t>
            </a:r>
            <a:r>
              <a:rPr lang="en-US" b="1" dirty="0">
                <a:solidFill>
                  <a:srgbClr val="0070C0"/>
                </a:solidFill>
                <a:latin typeface="Courier New"/>
                <a:cs typeface="Courier New"/>
              </a:rPr>
              <a:t>p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Tree>
    <p:extLst>
      <p:ext uri="{BB962C8B-B14F-4D97-AF65-F5344CB8AC3E}">
        <p14:creationId xmlns:p14="http://schemas.microsoft.com/office/powerpoint/2010/main" val="14319628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smtClean="0">
                <a:solidFill>
                  <a:srgbClr val="0070C0"/>
                </a:solidFill>
                <a:latin typeface="Courier New"/>
                <a:cs typeface="Courier New"/>
              </a:rPr>
              <a:t>&lt;</a:t>
            </a:r>
            <a:r>
              <a:rPr lang="en-US" b="1" dirty="0">
                <a:solidFill>
                  <a:srgbClr val="0070C0"/>
                </a:solidFill>
                <a:latin typeface="Courier New"/>
                <a:cs typeface="Courier New"/>
              </a:rPr>
              <a:t>p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1</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1"/>
          <p:cNvGrpSpPr/>
          <p:nvPr/>
        </p:nvGrpSpPr>
        <p:grpSpPr>
          <a:xfrm>
            <a:off x="179512" y="1777380"/>
            <a:ext cx="8785225" cy="1008112"/>
            <a:chOff x="179512" y="1777380"/>
            <a:chExt cx="8785225" cy="1008112"/>
          </a:xfrm>
        </p:grpSpPr>
        <p:sp>
          <p:nvSpPr>
            <p:cNvPr id="10"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p</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red; }</a:t>
              </a:r>
            </a:p>
            <a:p>
              <a:pPr>
                <a:defRPr/>
              </a:pPr>
              <a:r>
                <a:rPr lang="en-US" b="1" dirty="0" smtClean="0">
                  <a:solidFill>
                    <a:srgbClr val="0070C0"/>
                  </a:solidFill>
                  <a:latin typeface="Courier New"/>
                  <a:cs typeface="Courier New"/>
                </a:rPr>
                <a:t>.green </a:t>
              </a:r>
              <a:r>
                <a:rPr lang="en-US" b="1" dirty="0" smtClean="0">
                  <a:solidFill>
                    <a:srgbClr val="000000"/>
                  </a:solidFill>
                  <a:latin typeface="Courier New"/>
                  <a:cs typeface="Courier New"/>
                </a:rPr>
                <a:t>{</a:t>
              </a:r>
              <a:r>
                <a:rPr lang="en-US" b="1" dirty="0" smtClean="0">
                  <a:solidFill>
                    <a:srgbClr val="0070C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green; }</a:t>
              </a:r>
            </a:p>
          </p:txBody>
        </p:sp>
        <p:sp>
          <p:nvSpPr>
            <p:cNvPr id="4" name="TextBox 3"/>
            <p:cNvSpPr txBox="1"/>
            <p:nvPr/>
          </p:nvSpPr>
          <p:spPr>
            <a:xfrm>
              <a:off x="6372200" y="2128708"/>
              <a:ext cx="1793617" cy="584776"/>
            </a:xfrm>
            <a:prstGeom prst="rect">
              <a:avLst/>
            </a:prstGeom>
            <a:noFill/>
          </p:spPr>
          <p:txBody>
            <a:bodyPr wrap="none" rtlCol="0">
              <a:spAutoFit/>
            </a:bodyPr>
            <a:lstStyle/>
            <a:p>
              <a:r>
                <a:rPr lang="en-US" sz="3200" i="1" dirty="0" smtClean="0">
                  <a:latin typeface="+mn-lt"/>
                </a:rPr>
                <a:t>This one!</a:t>
              </a:r>
              <a:endParaRPr lang="en-US" sz="3200" i="1" dirty="0">
                <a:latin typeface="+mn-lt"/>
              </a:endParaRPr>
            </a:p>
          </p:txBody>
        </p:sp>
        <p:sp>
          <p:nvSpPr>
            <p:cNvPr id="5" name="Left Arrow 4"/>
            <p:cNvSpPr/>
            <p:nvPr/>
          </p:nvSpPr>
          <p:spPr>
            <a:xfrm>
              <a:off x="4067944" y="2209428"/>
              <a:ext cx="2160240" cy="432048"/>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55249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#red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red; }</a:t>
            </a:r>
          </a:p>
          <a:p>
            <a:pPr>
              <a:defRPr/>
            </a:pPr>
            <a:r>
              <a:rPr lang="en-US" b="1" dirty="0">
                <a:solidFill>
                  <a:srgbClr val="0070C0"/>
                </a:solidFill>
                <a:latin typeface="Courier New"/>
                <a:cs typeface="Courier New"/>
              </a:rPr>
              <a:t>.green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10"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rgbClr val="000000"/>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Tree>
    <p:extLst>
      <p:ext uri="{BB962C8B-B14F-4D97-AF65-F5344CB8AC3E}">
        <p14:creationId xmlns:p14="http://schemas.microsoft.com/office/powerpoint/2010/main" val="27531456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rgbClr val="000000"/>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1"/>
          <p:cNvGrpSpPr/>
          <p:nvPr/>
        </p:nvGrpSpPr>
        <p:grpSpPr>
          <a:xfrm>
            <a:off x="179512" y="1777380"/>
            <a:ext cx="8785225" cy="1008112"/>
            <a:chOff x="179512" y="1777380"/>
            <a:chExt cx="8785225" cy="1008112"/>
          </a:xfrm>
        </p:grpSpPr>
        <p:sp>
          <p:nvSpPr>
            <p:cNvPr id="11"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#red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red; }</a:t>
              </a:r>
            </a:p>
            <a:p>
              <a:pPr>
                <a:defRPr/>
              </a:pPr>
              <a:r>
                <a:rPr lang="en-US" b="1" dirty="0">
                  <a:solidFill>
                    <a:srgbClr val="0070C0"/>
                  </a:solidFill>
                  <a:latin typeface="Courier New"/>
                  <a:cs typeface="Courier New"/>
                </a:rPr>
                <a:t>.green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8" name="TextBox 7"/>
            <p:cNvSpPr txBox="1"/>
            <p:nvPr/>
          </p:nvSpPr>
          <p:spPr>
            <a:xfrm>
              <a:off x="6372200" y="1849388"/>
              <a:ext cx="1793617" cy="584776"/>
            </a:xfrm>
            <a:prstGeom prst="rect">
              <a:avLst/>
            </a:prstGeom>
            <a:noFill/>
          </p:spPr>
          <p:txBody>
            <a:bodyPr wrap="none" rtlCol="0">
              <a:spAutoFit/>
            </a:bodyPr>
            <a:lstStyle/>
            <a:p>
              <a:r>
                <a:rPr lang="en-US" sz="3200" i="1" dirty="0" smtClean="0">
                  <a:latin typeface="+mn-lt"/>
                </a:rPr>
                <a:t>This one!</a:t>
              </a:r>
              <a:endParaRPr lang="en-US" sz="3200" i="1" dirty="0">
                <a:latin typeface="+mn-lt"/>
              </a:endParaRPr>
            </a:p>
          </p:txBody>
        </p:sp>
        <p:sp>
          <p:nvSpPr>
            <p:cNvPr id="10" name="Left Arrow 9"/>
            <p:cNvSpPr/>
            <p:nvPr/>
          </p:nvSpPr>
          <p:spPr>
            <a:xfrm>
              <a:off x="4067944" y="1930108"/>
              <a:ext cx="2160240" cy="432048"/>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31816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3</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#red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red; }</a:t>
            </a:r>
          </a:p>
          <a:p>
            <a:pPr>
              <a:defRPr/>
            </a:pPr>
            <a:r>
              <a:rPr lang="en-US" b="1" dirty="0">
                <a:solidFill>
                  <a:srgbClr val="0070C0"/>
                </a:solidFill>
                <a:latin typeface="Courier New"/>
                <a:cs typeface="Courier New"/>
              </a:rPr>
              <a:t>.green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10"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chemeClr val="tx1"/>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 </a:t>
            </a:r>
            <a:r>
              <a:rPr lang="en-US" b="1" dirty="0">
                <a:solidFill>
                  <a:srgbClr val="C00000"/>
                </a:solidFill>
                <a:latin typeface="Courier New"/>
                <a:cs typeface="Courier New"/>
              </a:rPr>
              <a:t>style</a:t>
            </a:r>
            <a:r>
              <a:rPr lang="en-US" b="1" dirty="0">
                <a:solidFill>
                  <a:srgbClr val="000000"/>
                </a:solidFill>
                <a:latin typeface="Courier New"/>
                <a:cs typeface="Courier New"/>
              </a:rPr>
              <a:t>=</a:t>
            </a:r>
            <a:r>
              <a:rPr lang="en-US" b="1" dirty="0">
                <a:solidFill>
                  <a:srgbClr val="17B240"/>
                </a:solidFill>
                <a:latin typeface="Courier New"/>
                <a:cs typeface="Courier New"/>
              </a:rPr>
              <a:t>"color: blue;"</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Tree>
    <p:extLst>
      <p:ext uri="{BB962C8B-B14F-4D97-AF65-F5344CB8AC3E}">
        <p14:creationId xmlns:p14="http://schemas.microsoft.com/office/powerpoint/2010/main" val="21456553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#red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red; }</a:t>
            </a:r>
          </a:p>
          <a:p>
            <a:pPr>
              <a:defRPr/>
            </a:pPr>
            <a:r>
              <a:rPr lang="en-US" b="1" dirty="0">
                <a:solidFill>
                  <a:srgbClr val="0070C0"/>
                </a:solidFill>
                <a:latin typeface="Courier New"/>
                <a:cs typeface="Courier New"/>
              </a:rPr>
              <a:t>.green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3</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1"/>
          <p:cNvGrpSpPr/>
          <p:nvPr/>
        </p:nvGrpSpPr>
        <p:grpSpPr>
          <a:xfrm>
            <a:off x="179512" y="2185752"/>
            <a:ext cx="8785225" cy="2327932"/>
            <a:chOff x="179512" y="2185752"/>
            <a:chExt cx="8785225" cy="2327932"/>
          </a:xfrm>
        </p:grpSpPr>
        <p:sp>
          <p:nvSpPr>
            <p:cNvPr id="8" name="TextBox 7"/>
            <p:cNvSpPr txBox="1"/>
            <p:nvPr/>
          </p:nvSpPr>
          <p:spPr>
            <a:xfrm>
              <a:off x="7050327" y="2185752"/>
              <a:ext cx="1793617" cy="584776"/>
            </a:xfrm>
            <a:prstGeom prst="rect">
              <a:avLst/>
            </a:prstGeom>
            <a:noFill/>
          </p:spPr>
          <p:txBody>
            <a:bodyPr wrap="none" rtlCol="0">
              <a:spAutoFit/>
            </a:bodyPr>
            <a:lstStyle/>
            <a:p>
              <a:r>
                <a:rPr lang="en-US" sz="3200" i="1" dirty="0" smtClean="0">
                  <a:latin typeface="+mn-lt"/>
                </a:rPr>
                <a:t>This one!</a:t>
              </a:r>
              <a:endParaRPr lang="en-US" sz="3200" i="1" dirty="0">
                <a:latin typeface="+mn-lt"/>
              </a:endParaRPr>
            </a:p>
          </p:txBody>
        </p:sp>
        <p:sp>
          <p:nvSpPr>
            <p:cNvPr id="12"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chemeClr val="tx1"/>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 </a:t>
              </a:r>
              <a:r>
                <a:rPr lang="en-US" b="1" dirty="0">
                  <a:solidFill>
                    <a:srgbClr val="C00000"/>
                  </a:solidFill>
                  <a:latin typeface="Courier New"/>
                  <a:cs typeface="Courier New"/>
                </a:rPr>
                <a:t>style</a:t>
              </a:r>
              <a:r>
                <a:rPr lang="en-US" b="1" dirty="0">
                  <a:solidFill>
                    <a:srgbClr val="000000"/>
                  </a:solidFill>
                  <a:latin typeface="Courier New"/>
                  <a:cs typeface="Courier New"/>
                </a:rPr>
                <a:t>=</a:t>
              </a:r>
              <a:r>
                <a:rPr lang="en-US" b="1" dirty="0">
                  <a:solidFill>
                    <a:srgbClr val="17B240"/>
                  </a:solidFill>
                  <a:latin typeface="Courier New"/>
                  <a:cs typeface="Courier New"/>
                </a:rPr>
                <a:t>"color: blue;"</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
          <p:nvSpPr>
            <p:cNvPr id="10" name="Left Arrow 9"/>
            <p:cNvSpPr/>
            <p:nvPr/>
          </p:nvSpPr>
          <p:spPr>
            <a:xfrm rot="19259111">
              <a:off x="5108941" y="3133694"/>
              <a:ext cx="2160240" cy="432048"/>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85841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4</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.green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chartreuse; }</a:t>
            </a:r>
          </a:p>
          <a:p>
            <a:pPr>
              <a:defRPr/>
            </a:pPr>
            <a:r>
              <a:rPr lang="en-US" b="1" dirty="0" err="1">
                <a:solidFill>
                  <a:srgbClr val="0070C0"/>
                </a:solidFill>
                <a:latin typeface="Courier New"/>
                <a:cs typeface="Courier New"/>
              </a:rPr>
              <a:t>p.green</a:t>
            </a:r>
            <a:r>
              <a:rPr lang="en-US" b="1" dirty="0">
                <a:solidFill>
                  <a:srgbClr val="0070C0"/>
                </a:solidFill>
                <a:latin typeface="Courier New"/>
                <a:cs typeface="Courier New"/>
              </a:rPr>
              <a:t>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10"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rgbClr val="000000"/>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spTree>
    <p:extLst>
      <p:ext uri="{BB962C8B-B14F-4D97-AF65-F5344CB8AC3E}">
        <p14:creationId xmlns:p14="http://schemas.microsoft.com/office/powerpoint/2010/main" val="18978664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Which style takes precedence?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a:t>
            </a:r>
            <a:r>
              <a:rPr lang="fr-FR" dirty="0" smtClean="0">
                <a:ea typeface="ＭＳ Ｐゴシック" pitchFamily="34" charset="-128"/>
              </a:rPr>
              <a:t> 4</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9512" y="39376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rgbClr val="000000"/>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grpSp>
        <p:nvGrpSpPr>
          <p:cNvPr id="2" name="Groupe 1"/>
          <p:cNvGrpSpPr/>
          <p:nvPr/>
        </p:nvGrpSpPr>
        <p:grpSpPr>
          <a:xfrm>
            <a:off x="179512" y="1777380"/>
            <a:ext cx="8785225" cy="1008112"/>
            <a:chOff x="179512" y="1777380"/>
            <a:chExt cx="8785225" cy="1008112"/>
          </a:xfrm>
        </p:grpSpPr>
        <p:sp>
          <p:nvSpPr>
            <p:cNvPr id="10" name="Rectangle à coins arrondis 4"/>
            <p:cNvSpPr/>
            <p:nvPr/>
          </p:nvSpPr>
          <p:spPr>
            <a:xfrm>
              <a:off x="179512" y="1777380"/>
              <a:ext cx="8785225" cy="100811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.green </a:t>
              </a:r>
              <a:r>
                <a:rPr lang="en-US" b="1" dirty="0">
                  <a:solidFill>
                    <a:schemeClr val="tx1"/>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chartreuse; }</a:t>
              </a:r>
            </a:p>
            <a:p>
              <a:pPr>
                <a:defRPr/>
              </a:pPr>
              <a:r>
                <a:rPr lang="en-US" b="1" dirty="0" err="1">
                  <a:solidFill>
                    <a:srgbClr val="0070C0"/>
                  </a:solidFill>
                  <a:latin typeface="Courier New"/>
                  <a:cs typeface="Courier New"/>
                </a:rPr>
                <a:t>p.green</a:t>
              </a:r>
              <a:r>
                <a:rPr lang="en-US" b="1" dirty="0">
                  <a:solidFill>
                    <a:srgbClr val="0070C0"/>
                  </a:solidFill>
                  <a:latin typeface="Courier New"/>
                  <a:cs typeface="Courier New"/>
                </a:rPr>
                <a:t> </a:t>
              </a:r>
              <a:r>
                <a:rPr lang="en-US" b="1" dirty="0">
                  <a:solidFill>
                    <a:srgbClr val="000000"/>
                  </a:solidFill>
                  <a:latin typeface="Courier New"/>
                  <a:cs typeface="Courier New"/>
                </a:rPr>
                <a:t>{</a:t>
              </a:r>
              <a:r>
                <a:rPr lang="en-US" b="1" dirty="0">
                  <a:solidFill>
                    <a:srgbClr val="0070C0"/>
                  </a:solidFill>
                  <a:latin typeface="Courier New"/>
                  <a:cs typeface="Courier New"/>
                </a:rPr>
                <a:t> </a:t>
              </a:r>
              <a:r>
                <a:rPr lang="en-US" b="1" dirty="0">
                  <a:solidFill>
                    <a:srgbClr val="C00000"/>
                  </a:solidFill>
                  <a:latin typeface="Courier New"/>
                  <a:cs typeface="Courier New"/>
                </a:rPr>
                <a:t>color</a:t>
              </a:r>
              <a:r>
                <a:rPr lang="en-US" b="1" dirty="0">
                  <a:solidFill>
                    <a:srgbClr val="000000"/>
                  </a:solidFill>
                  <a:latin typeface="Courier New"/>
                  <a:cs typeface="Courier New"/>
                </a:rPr>
                <a:t>: green; </a:t>
              </a:r>
              <a:r>
                <a:rPr lang="en-US" b="1" dirty="0" smtClean="0">
                  <a:solidFill>
                    <a:srgbClr val="000000"/>
                  </a:solidFill>
                  <a:latin typeface="Courier New"/>
                  <a:cs typeface="Courier New"/>
                </a:rPr>
                <a:t>}</a:t>
              </a:r>
              <a:endParaRPr lang="en-US" b="1" dirty="0">
                <a:solidFill>
                  <a:srgbClr val="000000"/>
                </a:solidFill>
                <a:latin typeface="Courier New"/>
                <a:cs typeface="Courier New"/>
              </a:endParaRPr>
            </a:p>
          </p:txBody>
        </p:sp>
        <p:sp>
          <p:nvSpPr>
            <p:cNvPr id="11" name="TextBox 10"/>
            <p:cNvSpPr txBox="1"/>
            <p:nvPr/>
          </p:nvSpPr>
          <p:spPr>
            <a:xfrm>
              <a:off x="6666815" y="2128708"/>
              <a:ext cx="1793617" cy="584776"/>
            </a:xfrm>
            <a:prstGeom prst="rect">
              <a:avLst/>
            </a:prstGeom>
            <a:noFill/>
          </p:spPr>
          <p:txBody>
            <a:bodyPr wrap="none" rtlCol="0">
              <a:spAutoFit/>
            </a:bodyPr>
            <a:lstStyle/>
            <a:p>
              <a:r>
                <a:rPr lang="en-US" sz="3200" i="1" dirty="0" smtClean="0">
                  <a:latin typeface="+mn-lt"/>
                </a:rPr>
                <a:t>This one!</a:t>
              </a:r>
              <a:endParaRPr lang="en-US" sz="3200" i="1" dirty="0">
                <a:latin typeface="+mn-lt"/>
              </a:endParaRPr>
            </a:p>
          </p:txBody>
        </p:sp>
        <p:sp>
          <p:nvSpPr>
            <p:cNvPr id="12" name="Left Arrow 11"/>
            <p:cNvSpPr/>
            <p:nvPr/>
          </p:nvSpPr>
          <p:spPr>
            <a:xfrm>
              <a:off x="4362559" y="2209428"/>
              <a:ext cx="2160240" cy="432048"/>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4224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Advantages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a:ea typeface="ＭＳ Ｐゴシック" pitchFamily="34" charset="-128"/>
              </a:rPr>
              <a:t>Centralizes and factories the layout elements in an external </a:t>
            </a:r>
            <a:r>
              <a:rPr lang="en-US" dirty="0" smtClean="0">
                <a:ea typeface="ＭＳ Ｐゴシック" pitchFamily="34" charset="-128"/>
              </a:rPr>
              <a:t>file</a:t>
            </a:r>
            <a:endParaRPr lang="en-US" dirty="0">
              <a:ea typeface="ＭＳ Ｐゴシック" pitchFamily="34" charset="-128"/>
            </a:endParaRPr>
          </a:p>
          <a:p>
            <a:r>
              <a:rPr lang="en-US" dirty="0">
                <a:ea typeface="ＭＳ Ｐゴシック" pitchFamily="34" charset="-128"/>
              </a:rPr>
              <a:t>Separates design and </a:t>
            </a:r>
            <a:r>
              <a:rPr lang="en-US" dirty="0" smtClean="0">
                <a:ea typeface="ＭＳ Ｐゴシック" pitchFamily="34" charset="-128"/>
              </a:rPr>
              <a:t>content</a:t>
            </a:r>
            <a:endParaRPr lang="en-US" dirty="0">
              <a:ea typeface="ＭＳ Ｐゴシック" pitchFamily="34" charset="-128"/>
            </a:endParaRPr>
          </a:p>
          <a:p>
            <a:r>
              <a:rPr lang="en-US" dirty="0">
                <a:ea typeface="ＭＳ Ｐゴシック" pitchFamily="34" charset="-128"/>
              </a:rPr>
              <a:t>Simplifies maintenance of Web </a:t>
            </a:r>
            <a:r>
              <a:rPr lang="en-US" dirty="0" smtClean="0">
                <a:ea typeface="ＭＳ Ｐゴシック" pitchFamily="34" charset="-128"/>
              </a:rPr>
              <a:t>pages</a:t>
            </a:r>
            <a:endParaRPr lang="en-US" dirty="0">
              <a:ea typeface="ＭＳ Ｐゴシック" pitchFamily="34" charset="-128"/>
            </a:endParaRPr>
          </a:p>
          <a:p>
            <a:r>
              <a:rPr lang="en-US" dirty="0">
                <a:ea typeface="ＭＳ Ｐゴシック" pitchFamily="34" charset="-128"/>
              </a:rPr>
              <a:t>Reduces page </a:t>
            </a:r>
            <a:r>
              <a:rPr lang="en-US" dirty="0" smtClean="0">
                <a:ea typeface="ＭＳ Ｐゴシック" pitchFamily="34" charset="-128"/>
              </a:rPr>
              <a:t>size</a:t>
            </a:r>
            <a:endParaRPr lang="en-US" dirty="0">
              <a:ea typeface="ＭＳ Ｐゴシック" pitchFamily="34" charset="-128"/>
            </a:endParaRPr>
          </a:p>
          <a:p>
            <a:r>
              <a:rPr lang="en-US" dirty="0">
                <a:ea typeface="ＭＳ Ｐゴシック" pitchFamily="34" charset="-128"/>
              </a:rPr>
              <a:t>Not only for HTML page but also XML documents (</a:t>
            </a:r>
            <a:r>
              <a:rPr lang="en-US" dirty="0" err="1">
                <a:ea typeface="ＭＳ Ｐゴシック" pitchFamily="34" charset="-128"/>
              </a:rPr>
              <a:t>MathML</a:t>
            </a:r>
            <a:r>
              <a:rPr lang="en-US" dirty="0">
                <a:ea typeface="ＭＳ Ｐゴシック" pitchFamily="34" charset="-128"/>
              </a:rPr>
              <a:t>, SVG, …</a:t>
            </a:r>
            <a:r>
              <a:rPr lang="en-US" dirty="0" smtClean="0">
                <a:ea typeface="ＭＳ Ｐゴシック" pitchFamily="34" charset="-128"/>
              </a:rPr>
              <a:t>)</a:t>
            </a:r>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128876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You know selectors are based on:</a:t>
            </a:r>
          </a:p>
          <a:p>
            <a:pPr marL="914400" lvl="1" indent="-457200">
              <a:lnSpc>
                <a:spcPct val="90000"/>
              </a:lnSpc>
              <a:spcBef>
                <a:spcPts val="672"/>
              </a:spcBef>
            </a:pPr>
            <a:r>
              <a:rPr lang="en-US" dirty="0" smtClean="0">
                <a:ea typeface="ＭＳ Ｐゴシック" pitchFamily="34" charset="-128"/>
              </a:rPr>
              <a:t>Tag matching</a:t>
            </a:r>
          </a:p>
          <a:p>
            <a:pPr marL="914400" lvl="1" indent="-457200">
              <a:lnSpc>
                <a:spcPct val="90000"/>
              </a:lnSpc>
              <a:spcBef>
                <a:spcPts val="672"/>
              </a:spcBef>
            </a:pPr>
            <a:r>
              <a:rPr lang="en-US" dirty="0" smtClean="0">
                <a:ea typeface="ＭＳ Ｐゴシック" pitchFamily="34" charset="-128"/>
              </a:rPr>
              <a:t>Class matching</a:t>
            </a:r>
          </a:p>
          <a:p>
            <a:pPr marL="914400" lvl="1" indent="-457200">
              <a:lnSpc>
                <a:spcPct val="90000"/>
              </a:lnSpc>
              <a:spcBef>
                <a:spcPts val="672"/>
              </a:spcBef>
            </a:pPr>
            <a:r>
              <a:rPr lang="en-US" dirty="0" smtClean="0">
                <a:ea typeface="ＭＳ Ｐゴシック" pitchFamily="34" charset="-128"/>
              </a:rPr>
              <a:t>Identifier matching</a:t>
            </a:r>
          </a:p>
          <a:p>
            <a:pPr marL="514350" indent="-457200">
              <a:lnSpc>
                <a:spcPct val="90000"/>
              </a:lnSpc>
              <a:spcBef>
                <a:spcPts val="672"/>
              </a:spcBef>
            </a:pPr>
            <a:endParaRPr lang="en-US" dirty="0" smtClean="0">
              <a:ea typeface="ＭＳ Ｐゴシック" pitchFamily="34" charset="-128"/>
            </a:endParaRPr>
          </a:p>
          <a:p>
            <a:pPr marL="514350" indent="-457200">
              <a:lnSpc>
                <a:spcPct val="90000"/>
              </a:lnSpc>
              <a:spcBef>
                <a:spcPts val="672"/>
              </a:spcBef>
            </a:pPr>
            <a:r>
              <a:rPr lang="en-US" dirty="0" smtClean="0">
                <a:ea typeface="ＭＳ Ｐゴシック" pitchFamily="34" charset="-128"/>
              </a:rPr>
              <a:t>To understand precedence you can imagine a table</a:t>
            </a:r>
          </a:p>
          <a:p>
            <a:pPr marL="514350" indent="-457200">
              <a:lnSpc>
                <a:spcPct val="90000"/>
              </a:lnSpc>
              <a:spcBef>
                <a:spcPts val="672"/>
              </a:spcBef>
            </a:pPr>
            <a:r>
              <a:rPr lang="en-US" dirty="0" smtClean="0">
                <a:ea typeface="ＭＳ Ｐゴシック" pitchFamily="34" charset="-128"/>
              </a:rPr>
              <a:t>Each cell counts each of previous matching types</a:t>
            </a:r>
          </a:p>
          <a:p>
            <a:pPr marL="514350" indent="-457200">
              <a:lnSpc>
                <a:spcPct val="90000"/>
              </a:lnSpc>
              <a:spcBef>
                <a:spcPts val="672"/>
              </a:spcBef>
            </a:pP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Explanation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440409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Taking back our CSS selectors:</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Explanation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859961472"/>
              </p:ext>
            </p:extLst>
          </p:nvPr>
        </p:nvGraphicFramePr>
        <p:xfrm>
          <a:off x="179514" y="3235548"/>
          <a:ext cx="8784975" cy="1854200"/>
        </p:xfrm>
        <a:graphic>
          <a:graphicData uri="http://schemas.openxmlformats.org/drawingml/2006/table">
            <a:tbl>
              <a:tblPr firstRow="1" bandRow="1">
                <a:tableStyleId>{5C22544A-7EE6-4342-B048-85BDC9FD1C3A}</a:tableStyleId>
              </a:tblPr>
              <a:tblGrid>
                <a:gridCol w="1756995"/>
                <a:gridCol w="1756995"/>
                <a:gridCol w="1756995"/>
                <a:gridCol w="1756995"/>
                <a:gridCol w="1756995"/>
              </a:tblGrid>
              <a:tr h="370840">
                <a:tc>
                  <a:txBody>
                    <a:bodyPr/>
                    <a:lstStyle/>
                    <a:p>
                      <a:r>
                        <a:rPr lang="en-US" dirty="0" smtClean="0"/>
                        <a:t>Selector</a:t>
                      </a:r>
                      <a:endParaRPr lang="en-US" dirty="0"/>
                    </a:p>
                  </a:txBody>
                  <a:tcPr/>
                </a:tc>
                <a:tc>
                  <a:txBody>
                    <a:bodyPr/>
                    <a:lstStyle/>
                    <a:p>
                      <a:r>
                        <a:rPr lang="en-US" dirty="0" smtClean="0"/>
                        <a:t>Identifier</a:t>
                      </a:r>
                      <a:endParaRPr lang="en-US" dirty="0"/>
                    </a:p>
                  </a:txBody>
                  <a:tcPr/>
                </a:tc>
                <a:tc>
                  <a:txBody>
                    <a:bodyPr/>
                    <a:lstStyle/>
                    <a:p>
                      <a:r>
                        <a:rPr lang="en-US" dirty="0" smtClean="0"/>
                        <a:t>Class</a:t>
                      </a:r>
                      <a:endParaRPr lang="en-US" dirty="0"/>
                    </a:p>
                  </a:txBody>
                  <a:tcPr/>
                </a:tc>
                <a:tc>
                  <a:txBody>
                    <a:bodyPr/>
                    <a:lstStyle/>
                    <a:p>
                      <a:r>
                        <a:rPr lang="en-US" dirty="0" smtClean="0"/>
                        <a:t>Tag</a:t>
                      </a:r>
                      <a:endParaRPr lang="en-US" dirty="0"/>
                    </a:p>
                  </a:txBody>
                  <a:tcPr/>
                </a:tc>
                <a:tc>
                  <a:txBody>
                    <a:bodyPr/>
                    <a:lstStyle/>
                    <a:p>
                      <a:r>
                        <a:rPr lang="en-US" dirty="0" smtClean="0"/>
                        <a:t>Score</a:t>
                      </a:r>
                      <a:endParaRPr lang="en-US" dirty="0"/>
                    </a:p>
                  </a:txBody>
                  <a:tcPr/>
                </a:tc>
              </a:tr>
              <a:tr h="370840">
                <a:tc>
                  <a:txBody>
                    <a:bodyPr/>
                    <a:lstStyle/>
                    <a:p>
                      <a:r>
                        <a:rPr lang="en-US" dirty="0" smtClean="0"/>
                        <a:t>p</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001</a:t>
                      </a:r>
                      <a:endParaRPr lang="en-US" dirty="0"/>
                    </a:p>
                  </a:txBody>
                  <a:tcPr/>
                </a:tc>
              </a:tr>
              <a:tr h="370840">
                <a:tc>
                  <a:txBody>
                    <a:bodyPr/>
                    <a:lstStyle/>
                    <a:p>
                      <a:r>
                        <a:rPr lang="en-US" dirty="0" smtClean="0"/>
                        <a:t>.green</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010</a:t>
                      </a:r>
                      <a:endParaRPr lang="en-US" dirty="0"/>
                    </a:p>
                  </a:txBody>
                  <a:tcPr/>
                </a:tc>
              </a:tr>
              <a:tr h="370840">
                <a:tc>
                  <a:txBody>
                    <a:bodyPr/>
                    <a:lstStyle/>
                    <a:p>
                      <a:r>
                        <a:rPr lang="en-US" dirty="0" err="1" smtClean="0"/>
                        <a:t>p.green</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011</a:t>
                      </a:r>
                      <a:endParaRPr lang="en-US" dirty="0"/>
                    </a:p>
                  </a:txBody>
                  <a:tcPr/>
                </a:tc>
              </a:tr>
              <a:tr h="370840">
                <a:tc>
                  <a:txBody>
                    <a:bodyPr/>
                    <a:lstStyle/>
                    <a:p>
                      <a:r>
                        <a:rPr lang="en-US" dirty="0" smtClean="0"/>
                        <a:t>#red</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100</a:t>
                      </a:r>
                      <a:endParaRPr lang="en-US" dirty="0"/>
                    </a:p>
                  </a:txBody>
                  <a:tcPr/>
                </a:tc>
              </a:tr>
            </a:tbl>
          </a:graphicData>
        </a:graphic>
      </p:graphicFrame>
      <p:sp>
        <p:nvSpPr>
          <p:cNvPr id="8" name="Rectangle à coins arrondis 4"/>
          <p:cNvSpPr/>
          <p:nvPr/>
        </p:nvSpPr>
        <p:spPr>
          <a:xfrm>
            <a:off x="179512" y="1705372"/>
            <a:ext cx="8785225" cy="136815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smtClean="0">
                <a:solidFill>
                  <a:srgbClr val="0070C0"/>
                </a:solidFill>
                <a:latin typeface="Courier New"/>
                <a:cs typeface="Courier New"/>
              </a:rPr>
              <a:t>p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smtClean="0">
                <a:solidFill>
                  <a:schemeClr val="tx1"/>
                </a:solidFill>
                <a:latin typeface="Courier New"/>
                <a:cs typeface="Courier New"/>
              </a:rPr>
              <a:t>: blue; }</a:t>
            </a:r>
          </a:p>
          <a:p>
            <a:pPr>
              <a:defRPr/>
            </a:pPr>
            <a:r>
              <a:rPr lang="en-US" b="1" dirty="0" smtClean="0">
                <a:solidFill>
                  <a:srgbClr val="0070C0"/>
                </a:solidFill>
                <a:latin typeface="Courier New"/>
                <a:cs typeface="Courier New"/>
              </a:rPr>
              <a:t>.green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chartreuse; }</a:t>
            </a:r>
          </a:p>
          <a:p>
            <a:pPr>
              <a:defRPr/>
            </a:pPr>
            <a:r>
              <a:rPr lang="en-US" b="1" dirty="0" err="1" smtClean="0">
                <a:solidFill>
                  <a:srgbClr val="0070C0"/>
                </a:solidFill>
                <a:latin typeface="Courier New"/>
                <a:cs typeface="Courier New"/>
              </a:rPr>
              <a:t>p.green</a:t>
            </a:r>
            <a:r>
              <a:rPr lang="en-US" b="1" dirty="0" smtClean="0">
                <a:solidFill>
                  <a:srgbClr val="0070C0"/>
                </a:solidFill>
                <a:latin typeface="Courier New"/>
                <a:cs typeface="Courier New"/>
              </a:rPr>
              <a:t>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green; }</a:t>
            </a:r>
          </a:p>
          <a:p>
            <a:pPr>
              <a:defRPr/>
            </a:pPr>
            <a:r>
              <a:rPr lang="en-US" b="1" dirty="0" smtClean="0">
                <a:solidFill>
                  <a:srgbClr val="0070C0"/>
                </a:solidFill>
                <a:latin typeface="Courier New"/>
                <a:cs typeface="Courier New"/>
              </a:rPr>
              <a:t>#red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red; }</a:t>
            </a:r>
          </a:p>
        </p:txBody>
      </p:sp>
    </p:spTree>
    <p:extLst>
      <p:ext uri="{BB962C8B-B14F-4D97-AF65-F5344CB8AC3E}">
        <p14:creationId xmlns:p14="http://schemas.microsoft.com/office/powerpoint/2010/main" val="203534754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Be careful, inline style beats all selectors</a:t>
            </a:r>
          </a:p>
          <a:p>
            <a:pPr marL="914400" lvl="1" indent="-457200">
              <a:lnSpc>
                <a:spcPct val="90000"/>
              </a:lnSpc>
              <a:spcBef>
                <a:spcPts val="672"/>
              </a:spcBef>
            </a:pPr>
            <a:r>
              <a:rPr lang="en-US" dirty="0" smtClean="0">
                <a:ea typeface="ＭＳ Ｐゴシック" pitchFamily="34" charset="-128"/>
              </a:rPr>
              <a:t>Score always equals to “1000”</a:t>
            </a:r>
          </a:p>
          <a:p>
            <a:pPr marL="914400" lvl="1" indent="-457200">
              <a:lnSpc>
                <a:spcPct val="90000"/>
              </a:lnSpc>
              <a:spcBef>
                <a:spcPts val="672"/>
              </a:spcBef>
            </a:pPr>
            <a:endParaRPr lang="en-US" dirty="0">
              <a:ea typeface="ＭＳ Ｐゴシック" pitchFamily="34" charset="-128"/>
            </a:endParaRPr>
          </a:p>
          <a:p>
            <a:pPr marL="914400" lvl="1" indent="-457200">
              <a:lnSpc>
                <a:spcPct val="90000"/>
              </a:lnSpc>
              <a:spcBef>
                <a:spcPts val="672"/>
              </a:spcBef>
            </a:pPr>
            <a:endParaRPr lang="en-US" dirty="0" smtClean="0">
              <a:ea typeface="ＭＳ Ｐゴシック" pitchFamily="34" charset="-128"/>
            </a:endParaRPr>
          </a:p>
          <a:p>
            <a:pPr marL="514350" indent="-457200">
              <a:lnSpc>
                <a:spcPct val="90000"/>
              </a:lnSpc>
              <a:spcBef>
                <a:spcPts val="672"/>
              </a:spcBef>
            </a:pPr>
            <a:endParaRPr lang="en-US" dirty="0" smtClean="0">
              <a:ea typeface="ＭＳ Ｐゴシック" pitchFamily="34" charset="-128"/>
            </a:endParaRPr>
          </a:p>
          <a:p>
            <a:pPr marL="514350" indent="-457200">
              <a:lnSpc>
                <a:spcPct val="90000"/>
              </a:lnSpc>
              <a:spcBef>
                <a:spcPts val="672"/>
              </a:spcBef>
            </a:pPr>
            <a:endParaRPr lang="en-US" dirty="0">
              <a:ea typeface="ＭＳ Ｐゴシック" pitchFamily="34" charset="-128"/>
            </a:endParaRPr>
          </a:p>
          <a:p>
            <a:pPr marL="514350" indent="-457200">
              <a:lnSpc>
                <a:spcPct val="90000"/>
              </a:lnSpc>
              <a:spcBef>
                <a:spcPts val="672"/>
              </a:spcBef>
            </a:pPr>
            <a:r>
              <a:rPr lang="en-US" dirty="0" smtClean="0">
                <a:ea typeface="ＭＳ Ｐゴシック" pitchFamily="34" charset="-128"/>
              </a:rPr>
              <a:t>Using it too much reduces style evolution</a:t>
            </a:r>
          </a:p>
          <a:p>
            <a:pPr marL="514350" indent="-457200">
              <a:lnSpc>
                <a:spcPct val="90000"/>
              </a:lnSpc>
              <a:spcBef>
                <a:spcPts val="672"/>
              </a:spcBef>
            </a:pPr>
            <a:r>
              <a:rPr lang="en-US" dirty="0" smtClean="0">
                <a:ea typeface="ＭＳ Ｐゴシック" pitchFamily="34" charset="-128"/>
              </a:rPr>
              <a:t>Impossible to change </a:t>
            </a:r>
            <a:r>
              <a:rPr lang="en-US" dirty="0" err="1" smtClean="0">
                <a:ea typeface="ＭＳ Ｐゴシック" pitchFamily="34" charset="-128"/>
              </a:rPr>
              <a:t>stylesheet</a:t>
            </a:r>
            <a:r>
              <a:rPr lang="en-US" dirty="0" smtClean="0">
                <a:ea typeface="ＭＳ Ｐゴシック" pitchFamily="34" charset="-128"/>
              </a:rPr>
              <a:t> for design switching</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Inline</a:t>
            </a:r>
            <a:r>
              <a:rPr lang="fr-FR" dirty="0" smtClean="0">
                <a:ea typeface="ＭＳ Ｐゴシック" pitchFamily="34" charset="-128"/>
              </a:rPr>
              <a:t> style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137420"/>
            <a:ext cx="8785225" cy="57606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&lt;p </a:t>
            </a:r>
            <a:r>
              <a:rPr lang="en-US" b="1" dirty="0">
                <a:solidFill>
                  <a:srgbClr val="C00000"/>
                </a:solidFill>
                <a:latin typeface="Courier New"/>
                <a:cs typeface="Courier New"/>
              </a:rPr>
              <a:t>id</a:t>
            </a:r>
            <a:r>
              <a:rPr lang="en-US" b="1" dirty="0">
                <a:solidFill>
                  <a:schemeClr val="tx1"/>
                </a:solidFill>
                <a:latin typeface="Courier New"/>
                <a:cs typeface="Courier New"/>
              </a:rPr>
              <a:t>=</a:t>
            </a:r>
            <a:r>
              <a:rPr lang="en-US" b="1" dirty="0">
                <a:solidFill>
                  <a:srgbClr val="17B240"/>
                </a:solidFill>
                <a:latin typeface="Courier New"/>
                <a:cs typeface="Courier New"/>
              </a:rPr>
              <a:t>"red"</a:t>
            </a:r>
            <a:r>
              <a:rPr lang="en-US" b="1" dirty="0">
                <a:solidFill>
                  <a:srgbClr val="0070C0"/>
                </a:solidFill>
                <a:latin typeface="Courier New"/>
                <a:cs typeface="Courier New"/>
              </a:rPr>
              <a:t> </a:t>
            </a:r>
            <a:r>
              <a:rPr lang="en-US" b="1" dirty="0">
                <a:solidFill>
                  <a:srgbClr val="C00000"/>
                </a:solidFill>
                <a:latin typeface="Courier New"/>
                <a:cs typeface="Courier New"/>
              </a:rPr>
              <a:t>class</a:t>
            </a:r>
            <a:r>
              <a:rPr lang="en-US" b="1" dirty="0">
                <a:solidFill>
                  <a:srgbClr val="000000"/>
                </a:solidFill>
                <a:latin typeface="Courier New"/>
                <a:cs typeface="Courier New"/>
              </a:rPr>
              <a:t>=</a:t>
            </a:r>
            <a:r>
              <a:rPr lang="en-US" b="1" dirty="0">
                <a:solidFill>
                  <a:srgbClr val="17B240"/>
                </a:solidFill>
                <a:latin typeface="Courier New"/>
                <a:cs typeface="Courier New"/>
              </a:rPr>
              <a:t>"green"</a:t>
            </a:r>
            <a:r>
              <a:rPr lang="en-US" b="1" dirty="0">
                <a:solidFill>
                  <a:srgbClr val="0070C0"/>
                </a:solidFill>
                <a:latin typeface="Courier New"/>
                <a:cs typeface="Courier New"/>
              </a:rPr>
              <a:t> </a:t>
            </a:r>
            <a:r>
              <a:rPr lang="en-US" b="1" dirty="0">
                <a:solidFill>
                  <a:srgbClr val="C00000"/>
                </a:solidFill>
                <a:latin typeface="Courier New"/>
                <a:cs typeface="Courier New"/>
              </a:rPr>
              <a:t>style</a:t>
            </a:r>
            <a:r>
              <a:rPr lang="en-US" b="1" dirty="0">
                <a:solidFill>
                  <a:srgbClr val="000000"/>
                </a:solidFill>
                <a:latin typeface="Courier New"/>
                <a:cs typeface="Courier New"/>
              </a:rPr>
              <a:t>=</a:t>
            </a:r>
            <a:r>
              <a:rPr lang="en-US" b="1" dirty="0">
                <a:solidFill>
                  <a:srgbClr val="17B240"/>
                </a:solidFill>
                <a:latin typeface="Courier New"/>
                <a:cs typeface="Courier New"/>
              </a:rPr>
              <a:t>"color: blue;"</a:t>
            </a:r>
            <a:r>
              <a:rPr lang="en-US" b="1" dirty="0">
                <a:solidFill>
                  <a:srgbClr val="0070C0"/>
                </a:solidFill>
                <a:latin typeface="Courier New"/>
                <a:cs typeface="Courier New"/>
              </a:rPr>
              <a:t>&gt;</a:t>
            </a:r>
            <a:r>
              <a:rPr lang="en-US" b="1" dirty="0">
                <a:solidFill>
                  <a:srgbClr val="000000"/>
                </a:solidFill>
                <a:latin typeface="Courier New"/>
                <a:cs typeface="Courier New"/>
              </a:rPr>
              <a:t>Hi there!</a:t>
            </a:r>
            <a:r>
              <a:rPr lang="en-US" b="1" dirty="0">
                <a:solidFill>
                  <a:srgbClr val="0070C0"/>
                </a:solidFill>
                <a:latin typeface="Courier New"/>
                <a:cs typeface="Courier New"/>
              </a:rPr>
              <a:t>&lt;/p&gt;</a:t>
            </a:r>
          </a:p>
        </p:txBody>
      </p:sp>
      <p:graphicFrame>
        <p:nvGraphicFramePr>
          <p:cNvPr id="10" name="Table 9"/>
          <p:cNvGraphicFramePr>
            <a:graphicFrameLocks noGrp="1"/>
          </p:cNvGraphicFramePr>
          <p:nvPr>
            <p:extLst>
              <p:ext uri="{D42A27DB-BD31-4B8C-83A1-F6EECF244321}">
                <p14:modId xmlns:p14="http://schemas.microsoft.com/office/powerpoint/2010/main" val="122752604"/>
              </p:ext>
            </p:extLst>
          </p:nvPr>
        </p:nvGraphicFramePr>
        <p:xfrm>
          <a:off x="179514" y="2929508"/>
          <a:ext cx="8784975" cy="741680"/>
        </p:xfrm>
        <a:graphic>
          <a:graphicData uri="http://schemas.openxmlformats.org/drawingml/2006/table">
            <a:tbl>
              <a:tblPr firstRow="1" bandRow="1">
                <a:tableStyleId>{5C22544A-7EE6-4342-B048-85BDC9FD1C3A}</a:tableStyleId>
              </a:tblPr>
              <a:tblGrid>
                <a:gridCol w="1756995"/>
                <a:gridCol w="1756995"/>
                <a:gridCol w="1756995"/>
                <a:gridCol w="1756995"/>
                <a:gridCol w="1756995"/>
              </a:tblGrid>
              <a:tr h="370840">
                <a:tc>
                  <a:txBody>
                    <a:bodyPr/>
                    <a:lstStyle/>
                    <a:p>
                      <a:r>
                        <a:rPr lang="en-US" dirty="0" smtClean="0"/>
                        <a:t>Inline style</a:t>
                      </a:r>
                      <a:endParaRPr lang="en-US" dirty="0"/>
                    </a:p>
                  </a:txBody>
                  <a:tcPr/>
                </a:tc>
                <a:tc>
                  <a:txBody>
                    <a:bodyPr/>
                    <a:lstStyle/>
                    <a:p>
                      <a:r>
                        <a:rPr lang="en-US" dirty="0" smtClean="0"/>
                        <a:t>Identifier</a:t>
                      </a:r>
                      <a:endParaRPr lang="en-US" dirty="0"/>
                    </a:p>
                  </a:txBody>
                  <a:tcPr/>
                </a:tc>
                <a:tc>
                  <a:txBody>
                    <a:bodyPr/>
                    <a:lstStyle/>
                    <a:p>
                      <a:r>
                        <a:rPr lang="en-US" dirty="0" smtClean="0"/>
                        <a:t>Class</a:t>
                      </a:r>
                      <a:endParaRPr lang="en-US" dirty="0"/>
                    </a:p>
                  </a:txBody>
                  <a:tcPr/>
                </a:tc>
                <a:tc>
                  <a:txBody>
                    <a:bodyPr/>
                    <a:lstStyle/>
                    <a:p>
                      <a:r>
                        <a:rPr lang="en-US" dirty="0" smtClean="0"/>
                        <a:t>Tag</a:t>
                      </a:r>
                      <a:endParaRPr lang="en-US" dirty="0"/>
                    </a:p>
                  </a:txBody>
                  <a:tcPr/>
                </a:tc>
                <a:tc>
                  <a:txBody>
                    <a:bodyPr/>
                    <a:lstStyle/>
                    <a:p>
                      <a:r>
                        <a:rPr lang="en-US" dirty="0" smtClean="0"/>
                        <a:t>Score</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1000</a:t>
                      </a:r>
                      <a:endParaRPr lang="en-US" dirty="0"/>
                    </a:p>
                  </a:txBody>
                  <a:tcPr/>
                </a:tc>
              </a:tr>
            </a:tbl>
          </a:graphicData>
        </a:graphic>
      </p:graphicFrame>
    </p:spTree>
    <p:extLst>
      <p:ext uri="{BB962C8B-B14F-4D97-AF65-F5344CB8AC3E}">
        <p14:creationId xmlns:p14="http://schemas.microsoft.com/office/powerpoint/2010/main" val="13779606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Heaviest style selector</a:t>
            </a:r>
          </a:p>
          <a:p>
            <a:pPr marL="914400" lvl="1" indent="-457200">
              <a:lnSpc>
                <a:spcPct val="90000"/>
              </a:lnSpc>
              <a:spcBef>
                <a:spcPts val="672"/>
              </a:spcBef>
            </a:pPr>
            <a:r>
              <a:rPr lang="en-US" dirty="0" smtClean="0">
                <a:ea typeface="ＭＳ Ｐゴシック" pitchFamily="34" charset="-128"/>
              </a:rPr>
              <a:t>Takes over anything, even inline style</a:t>
            </a:r>
          </a:p>
          <a:p>
            <a:pPr marL="914400" lvl="1" indent="-457200">
              <a:lnSpc>
                <a:spcPct val="90000"/>
              </a:lnSpc>
              <a:spcBef>
                <a:spcPts val="672"/>
              </a:spcBef>
            </a:pPr>
            <a:r>
              <a:rPr lang="en-US" dirty="0" smtClean="0">
                <a:ea typeface="ＭＳ Ｐゴシック" pitchFamily="34" charset="-128"/>
              </a:rPr>
              <a:t>Use base precedence (id, class and tag matching)</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Important keyword</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2713484"/>
            <a:ext cx="8785225" cy="79208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err="1" smtClean="0">
                <a:solidFill>
                  <a:srgbClr val="0070C0"/>
                </a:solidFill>
                <a:latin typeface="Courier New"/>
                <a:cs typeface="Courier New"/>
              </a:rPr>
              <a:t>p#red</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smtClean="0">
                <a:solidFill>
                  <a:schemeClr val="tx1"/>
                </a:solidFill>
                <a:latin typeface="Courier New"/>
                <a:cs typeface="Courier New"/>
              </a:rPr>
              <a:t>: red </a:t>
            </a:r>
            <a:r>
              <a:rPr lang="en-US" b="1" dirty="0" smtClean="0">
                <a:solidFill>
                  <a:srgbClr val="C00000"/>
                </a:solidFill>
                <a:latin typeface="Courier New"/>
                <a:cs typeface="Courier New"/>
              </a:rPr>
              <a:t>!important</a:t>
            </a:r>
            <a:r>
              <a:rPr lang="en-US" b="1" dirty="0" smtClean="0">
                <a:solidFill>
                  <a:schemeClr val="tx1"/>
                </a:solidFill>
                <a:latin typeface="Courier New"/>
                <a:cs typeface="Courier New"/>
              </a:rPr>
              <a:t>; }</a:t>
            </a:r>
          </a:p>
          <a:p>
            <a:pPr>
              <a:defRPr/>
            </a:pPr>
            <a:r>
              <a:rPr lang="en-US" b="1" dirty="0">
                <a:solidFill>
                  <a:srgbClr val="0070C0"/>
                </a:solidFill>
                <a:latin typeface="Courier New"/>
                <a:cs typeface="Courier New"/>
              </a:rPr>
              <a:t>*</a:t>
            </a:r>
            <a:r>
              <a:rPr lang="en-US" b="1" dirty="0" smtClean="0">
                <a:solidFill>
                  <a:srgbClr val="0070C0"/>
                </a:solidFill>
                <a:latin typeface="Courier New"/>
                <a:cs typeface="Courier New"/>
              </a:rPr>
              <a:t>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green </a:t>
            </a:r>
            <a:r>
              <a:rPr lang="en-US" b="1" dirty="0" smtClean="0">
                <a:solidFill>
                  <a:srgbClr val="C00000"/>
                </a:solidFill>
                <a:latin typeface="Courier New"/>
                <a:cs typeface="Courier New"/>
              </a:rPr>
              <a:t>!important</a:t>
            </a:r>
            <a:r>
              <a:rPr lang="en-US" b="1" dirty="0" smtClean="0">
                <a:solidFill>
                  <a:srgbClr val="000000"/>
                </a:solidFill>
                <a:latin typeface="Courier New"/>
                <a:cs typeface="Courier New"/>
              </a:rPr>
              <a:t>; }</a:t>
            </a:r>
            <a:endParaRPr lang="en-US" b="1" dirty="0">
              <a:solidFill>
                <a:srgbClr val="000000"/>
              </a:solidFill>
              <a:latin typeface="Courier New"/>
              <a:cs typeface="Courier New"/>
            </a:endParaRPr>
          </a:p>
        </p:txBody>
      </p:sp>
      <p:graphicFrame>
        <p:nvGraphicFramePr>
          <p:cNvPr id="10" name="Table 9"/>
          <p:cNvGraphicFramePr>
            <a:graphicFrameLocks noGrp="1"/>
          </p:cNvGraphicFramePr>
          <p:nvPr>
            <p:extLst>
              <p:ext uri="{D42A27DB-BD31-4B8C-83A1-F6EECF244321}">
                <p14:modId xmlns:p14="http://schemas.microsoft.com/office/powerpoint/2010/main" val="1571353404"/>
              </p:ext>
            </p:extLst>
          </p:nvPr>
        </p:nvGraphicFramePr>
        <p:xfrm>
          <a:off x="179514" y="3833212"/>
          <a:ext cx="8784975" cy="1112520"/>
        </p:xfrm>
        <a:graphic>
          <a:graphicData uri="http://schemas.openxmlformats.org/drawingml/2006/table">
            <a:tbl>
              <a:tblPr firstRow="1" bandRow="1">
                <a:tableStyleId>{5C22544A-7EE6-4342-B048-85BDC9FD1C3A}</a:tableStyleId>
              </a:tblPr>
              <a:tblGrid>
                <a:gridCol w="1756995"/>
                <a:gridCol w="1756995"/>
                <a:gridCol w="1756995"/>
                <a:gridCol w="1756995"/>
                <a:gridCol w="1756995"/>
              </a:tblGrid>
              <a:tr h="370840">
                <a:tc>
                  <a:txBody>
                    <a:bodyPr/>
                    <a:lstStyle/>
                    <a:p>
                      <a:r>
                        <a:rPr lang="en-US" dirty="0" smtClean="0"/>
                        <a:t>Important</a:t>
                      </a:r>
                      <a:endParaRPr lang="en-US" dirty="0"/>
                    </a:p>
                  </a:txBody>
                  <a:tcPr/>
                </a:tc>
                <a:tc>
                  <a:txBody>
                    <a:bodyPr/>
                    <a:lstStyle/>
                    <a:p>
                      <a:r>
                        <a:rPr lang="en-US" dirty="0" smtClean="0"/>
                        <a:t>Identifier</a:t>
                      </a:r>
                      <a:endParaRPr lang="en-US" dirty="0"/>
                    </a:p>
                  </a:txBody>
                  <a:tcPr/>
                </a:tc>
                <a:tc>
                  <a:txBody>
                    <a:bodyPr/>
                    <a:lstStyle/>
                    <a:p>
                      <a:r>
                        <a:rPr lang="en-US" dirty="0" smtClean="0"/>
                        <a:t>Class</a:t>
                      </a:r>
                      <a:endParaRPr lang="en-US" dirty="0"/>
                    </a:p>
                  </a:txBody>
                  <a:tcPr/>
                </a:tc>
                <a:tc>
                  <a:txBody>
                    <a:bodyPr/>
                    <a:lstStyle/>
                    <a:p>
                      <a:r>
                        <a:rPr lang="en-US" dirty="0" smtClean="0"/>
                        <a:t>Tag</a:t>
                      </a:r>
                      <a:endParaRPr lang="en-US" dirty="0"/>
                    </a:p>
                  </a:txBody>
                  <a:tcPr/>
                </a:tc>
                <a:tc>
                  <a:txBody>
                    <a:bodyPr/>
                    <a:lstStyle/>
                    <a:p>
                      <a:r>
                        <a:rPr lang="en-US" dirty="0" smtClean="0"/>
                        <a:t>Score</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2101</a:t>
                      </a:r>
                      <a:endParaRPr lang="en-US" dirty="0"/>
                    </a:p>
                  </a:txBody>
                  <a:tcPr/>
                </a:tc>
              </a:tr>
              <a:tr h="370840">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2000</a:t>
                      </a:r>
                      <a:endParaRPr lang="en-US" dirty="0"/>
                    </a:p>
                  </a:txBody>
                  <a:tcPr/>
                </a:tc>
              </a:tr>
            </a:tbl>
          </a:graphicData>
        </a:graphic>
      </p:graphicFrame>
    </p:spTree>
    <p:extLst>
      <p:ext uri="{BB962C8B-B14F-4D97-AF65-F5344CB8AC3E}">
        <p14:creationId xmlns:p14="http://schemas.microsoft.com/office/powerpoint/2010/main" val="3909372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Most rendering differences between browsers depends of their inner </a:t>
            </a:r>
            <a:r>
              <a:rPr lang="en-US" dirty="0" err="1" smtClean="0">
                <a:ea typeface="ＭＳ Ｐゴシック" pitchFamily="34" charset="-128"/>
              </a:rPr>
              <a:t>stylesheet</a:t>
            </a:r>
            <a:endParaRPr lang="en-US" dirty="0" smtClean="0">
              <a:ea typeface="ＭＳ Ｐゴシック" pitchFamily="34" charset="-128"/>
            </a:endParaRPr>
          </a:p>
          <a:p>
            <a:pPr marL="514350" indent="-457200">
              <a:lnSpc>
                <a:spcPct val="90000"/>
              </a:lnSpc>
              <a:spcBef>
                <a:spcPts val="672"/>
              </a:spcBef>
            </a:pPr>
            <a:r>
              <a:rPr lang="en-US" dirty="0" smtClean="0">
                <a:ea typeface="ＭＳ Ｐゴシック" pitchFamily="34" charset="-128"/>
              </a:rPr>
              <a:t>That’s why :</a:t>
            </a:r>
          </a:p>
          <a:p>
            <a:pPr marL="914400" lvl="1" indent="-457200">
              <a:lnSpc>
                <a:spcPct val="90000"/>
              </a:lnSpc>
              <a:spcBef>
                <a:spcPts val="672"/>
              </a:spcBef>
            </a:pPr>
            <a:r>
              <a:rPr lang="en-US" dirty="0" smtClean="0">
                <a:ea typeface="ＭＳ Ｐゴシック" pitchFamily="34" charset="-128"/>
              </a:rPr>
              <a:t>Titles are in bold</a:t>
            </a:r>
          </a:p>
          <a:p>
            <a:pPr marL="914400" lvl="1" indent="-457200">
              <a:lnSpc>
                <a:spcPct val="90000"/>
              </a:lnSpc>
              <a:spcBef>
                <a:spcPts val="672"/>
              </a:spcBef>
            </a:pPr>
            <a:r>
              <a:rPr lang="en-US" dirty="0" smtClean="0">
                <a:ea typeface="ＭＳ Ｐゴシック" pitchFamily="34" charset="-128"/>
              </a:rPr>
              <a:t>Paragraphs have margins at top and bottom</a:t>
            </a:r>
          </a:p>
          <a:p>
            <a:pPr marL="914400" lvl="1" indent="-457200">
              <a:lnSpc>
                <a:spcPct val="90000"/>
              </a:lnSpc>
              <a:spcBef>
                <a:spcPts val="672"/>
              </a:spcBef>
            </a:pPr>
            <a:r>
              <a:rPr lang="en-US" dirty="0" smtClean="0">
                <a:ea typeface="ＭＳ Ｐゴシック" pitchFamily="34" charset="-128"/>
              </a:rPr>
              <a:t>…</a:t>
            </a:r>
          </a:p>
          <a:p>
            <a:pPr marL="914400" lvl="1" indent="-457200">
              <a:lnSpc>
                <a:spcPct val="90000"/>
              </a:lnSpc>
              <a:spcBef>
                <a:spcPts val="672"/>
              </a:spcBef>
            </a:pPr>
            <a:endParaRPr lang="en-US" dirty="0">
              <a:ea typeface="ＭＳ Ｐゴシック" pitchFamily="34" charset="-128"/>
            </a:endParaRPr>
          </a:p>
          <a:p>
            <a:pPr marL="514350" indent="-457200">
              <a:lnSpc>
                <a:spcPct val="90000"/>
              </a:lnSpc>
              <a:spcBef>
                <a:spcPts val="672"/>
              </a:spcBef>
            </a:pPr>
            <a:r>
              <a:rPr lang="en-US" dirty="0" smtClean="0">
                <a:ea typeface="ＭＳ Ｐゴシック" pitchFamily="34" charset="-128"/>
              </a:rPr>
              <a:t>Your </a:t>
            </a:r>
            <a:r>
              <a:rPr lang="en-US" dirty="0" err="1" smtClean="0">
                <a:ea typeface="ＭＳ Ｐゴシック" pitchFamily="34" charset="-128"/>
              </a:rPr>
              <a:t>stylesheet</a:t>
            </a:r>
            <a:r>
              <a:rPr lang="en-US" dirty="0" smtClean="0">
                <a:ea typeface="ＭＳ Ｐゴシック" pitchFamily="34" charset="-128"/>
              </a:rPr>
              <a:t> overrides them no matter what</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Browser default </a:t>
            </a:r>
            <a:r>
              <a:rPr lang="fr-FR" dirty="0" err="1" smtClean="0">
                <a:ea typeface="ＭＳ Ｐゴシック" pitchFamily="34" charset="-128"/>
              </a:rPr>
              <a:t>stylesheet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173845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352928" cy="4230687"/>
          </a:xfrm>
        </p:spPr>
        <p:txBody>
          <a:bodyPr numCol="1"/>
          <a:lstStyle/>
          <a:p>
            <a:pPr marL="514350" indent="-457200">
              <a:lnSpc>
                <a:spcPct val="90000"/>
              </a:lnSpc>
              <a:spcBef>
                <a:spcPts val="672"/>
              </a:spcBef>
            </a:pPr>
            <a:r>
              <a:rPr lang="en-US" dirty="0" smtClean="0">
                <a:ea typeface="ＭＳ Ｐゴシック" pitchFamily="34" charset="-128"/>
              </a:rPr>
              <a:t>One does not simply know all browser defaults</a:t>
            </a:r>
          </a:p>
          <a:p>
            <a:pPr marL="514350" indent="-457200">
              <a:lnSpc>
                <a:spcPct val="90000"/>
              </a:lnSpc>
              <a:spcBef>
                <a:spcPts val="672"/>
              </a:spcBef>
            </a:pPr>
            <a:endParaRPr lang="en-US" dirty="0">
              <a:ea typeface="ＭＳ Ｐゴシック" pitchFamily="34" charset="-128"/>
            </a:endParaRPr>
          </a:p>
          <a:p>
            <a:pPr marL="514350" indent="-457200">
              <a:lnSpc>
                <a:spcPct val="90000"/>
              </a:lnSpc>
              <a:spcBef>
                <a:spcPts val="672"/>
              </a:spcBef>
            </a:pPr>
            <a:r>
              <a:rPr lang="en-US" dirty="0" smtClean="0">
                <a:ea typeface="ＭＳ Ｐゴシック" pitchFamily="34" charset="-128"/>
              </a:rPr>
              <a:t>Use one of these two famous </a:t>
            </a:r>
            <a:r>
              <a:rPr lang="en-US" dirty="0" err="1" smtClean="0">
                <a:ea typeface="ＭＳ Ｐゴシック" pitchFamily="34" charset="-128"/>
              </a:rPr>
              <a:t>stylesheets</a:t>
            </a:r>
            <a:r>
              <a:rPr lang="en-US" dirty="0" smtClean="0">
                <a:ea typeface="ＭＳ Ｐゴシック" pitchFamily="34" charset="-128"/>
              </a:rPr>
              <a:t> to erase all browsers’ predefined styles (see links in comments):</a:t>
            </a:r>
          </a:p>
          <a:p>
            <a:pPr marL="914400" lvl="1" indent="-457200">
              <a:lnSpc>
                <a:spcPct val="90000"/>
              </a:lnSpc>
              <a:spcBef>
                <a:spcPts val="672"/>
              </a:spcBef>
            </a:pPr>
            <a:r>
              <a:rPr lang="en-US" dirty="0" smtClean="0">
                <a:ea typeface="ＭＳ Ｐゴシック" pitchFamily="34" charset="-128"/>
              </a:rPr>
              <a:t>Eric Meyer’s </a:t>
            </a:r>
            <a:r>
              <a:rPr lang="en-US" dirty="0" err="1" smtClean="0">
                <a:ea typeface="ＭＳ Ｐゴシック" pitchFamily="34" charset="-128"/>
              </a:rPr>
              <a:t>reset.css</a:t>
            </a:r>
            <a:endParaRPr lang="en-US" dirty="0">
              <a:ea typeface="ＭＳ Ｐゴシック" pitchFamily="34" charset="-128"/>
            </a:endParaRPr>
          </a:p>
          <a:p>
            <a:pPr marL="914400" lvl="1" indent="-457200">
              <a:lnSpc>
                <a:spcPct val="90000"/>
              </a:lnSpc>
              <a:spcBef>
                <a:spcPts val="672"/>
              </a:spcBef>
            </a:pPr>
            <a:r>
              <a:rPr lang="en-US" dirty="0" smtClean="0">
                <a:ea typeface="ＭＳ Ｐゴシック" pitchFamily="34" charset="-128"/>
              </a:rPr>
              <a:t>Yahoo YUI </a:t>
            </a:r>
            <a:r>
              <a:rPr lang="en-US" dirty="0" err="1" smtClean="0">
                <a:ea typeface="ＭＳ Ｐゴシック" pitchFamily="34" charset="-128"/>
              </a:rPr>
              <a:t>reset.css</a:t>
            </a:r>
            <a:endParaRPr lang="en-US" dirty="0" smtClean="0">
              <a:ea typeface="ＭＳ Ｐゴシック" pitchFamily="34" charset="-128"/>
            </a:endParaRPr>
          </a:p>
          <a:p>
            <a:pPr marL="914400" lvl="1" indent="-457200">
              <a:lnSpc>
                <a:spcPct val="90000"/>
              </a:lnSpc>
              <a:spcBef>
                <a:spcPts val="672"/>
              </a:spcBef>
            </a:pPr>
            <a:endParaRPr lang="en-US" dirty="0">
              <a:ea typeface="ＭＳ Ｐゴシック" pitchFamily="34" charset="-128"/>
            </a:endParaRPr>
          </a:p>
          <a:p>
            <a:pPr marL="514350" indent="-457200">
              <a:lnSpc>
                <a:spcPct val="90000"/>
              </a:lnSpc>
              <a:spcBef>
                <a:spcPts val="672"/>
              </a:spcBef>
            </a:pPr>
            <a:r>
              <a:rPr lang="en-US" dirty="0" smtClean="0">
                <a:ea typeface="ＭＳ Ｐゴシック" pitchFamily="34" charset="-128"/>
              </a:rPr>
              <a:t>Useful to render your page similarly everywhere</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Browser default </a:t>
            </a:r>
            <a:r>
              <a:rPr lang="fr-FR" dirty="0" err="1" smtClean="0">
                <a:ea typeface="ＭＳ Ｐゴシック" pitchFamily="34" charset="-128"/>
              </a:rPr>
              <a:t>stylesheet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043734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Selector’s precedence is great</a:t>
            </a:r>
          </a:p>
          <a:p>
            <a:pPr marL="914400" lvl="1" indent="-457200">
              <a:lnSpc>
                <a:spcPct val="90000"/>
              </a:lnSpc>
              <a:spcBef>
                <a:spcPts val="672"/>
              </a:spcBef>
            </a:pPr>
            <a:r>
              <a:rPr lang="en-US" dirty="0" smtClean="0">
                <a:ea typeface="ＭＳ Ｐゴシック" pitchFamily="34" charset="-128"/>
              </a:rPr>
              <a:t>But what about perfect equality?</a:t>
            </a:r>
          </a:p>
          <a:p>
            <a:pPr marL="914400" lvl="1" indent="-457200">
              <a:lnSpc>
                <a:spcPct val="90000"/>
              </a:lnSpc>
              <a:spcBef>
                <a:spcPts val="672"/>
              </a:spcBef>
            </a:pPr>
            <a:r>
              <a:rPr lang="en-US" dirty="0" smtClean="0">
                <a:ea typeface="ＭＳ Ｐゴシック" pitchFamily="34" charset="-128"/>
              </a:rPr>
              <a:t>Look at the following CSS declarations:</a:t>
            </a:r>
          </a:p>
          <a:p>
            <a:pPr marL="914400" lvl="1" indent="-457200">
              <a:lnSpc>
                <a:spcPct val="90000"/>
              </a:lnSpc>
              <a:spcBef>
                <a:spcPts val="672"/>
              </a:spcBef>
            </a:pPr>
            <a:endParaRPr lang="en-US" dirty="0">
              <a:ea typeface="ＭＳ Ｐゴシック" pitchFamily="34" charset="-128"/>
            </a:endParaRPr>
          </a:p>
          <a:p>
            <a:pPr marL="914400" lvl="1" indent="-457200">
              <a:lnSpc>
                <a:spcPct val="90000"/>
              </a:lnSpc>
              <a:spcBef>
                <a:spcPts val="672"/>
              </a:spcBef>
            </a:pPr>
            <a:endParaRPr lang="en-US" dirty="0" smtClean="0">
              <a:ea typeface="ＭＳ Ｐゴシック" pitchFamily="34" charset="-128"/>
            </a:endParaRPr>
          </a:p>
          <a:p>
            <a:pPr marL="457200" lvl="1" indent="0">
              <a:lnSpc>
                <a:spcPct val="90000"/>
              </a:lnSpc>
              <a:spcBef>
                <a:spcPts val="672"/>
              </a:spcBef>
              <a:buNone/>
            </a:pPr>
            <a:endParaRPr lang="en-US" dirty="0" smtClean="0">
              <a:ea typeface="ＭＳ Ｐゴシック" pitchFamily="34" charset="-128"/>
            </a:endParaRPr>
          </a:p>
          <a:p>
            <a:pPr marL="514350" indent="-457200">
              <a:lnSpc>
                <a:spcPct val="90000"/>
              </a:lnSpc>
              <a:spcBef>
                <a:spcPts val="672"/>
              </a:spcBef>
            </a:pPr>
            <a:r>
              <a:rPr lang="en-US" dirty="0" smtClean="0">
                <a:ea typeface="ＭＳ Ｐゴシック" pitchFamily="34" charset="-128"/>
              </a:rPr>
              <a:t>In that case, the last one wins!</a:t>
            </a:r>
          </a:p>
          <a:p>
            <a:pPr marL="514350" indent="-457200">
              <a:lnSpc>
                <a:spcPct val="90000"/>
              </a:lnSpc>
              <a:spcBef>
                <a:spcPts val="672"/>
              </a:spcBef>
            </a:pPr>
            <a:r>
              <a:rPr lang="en-US" dirty="0" smtClean="0">
                <a:ea typeface="ＭＳ Ｐゴシック" pitchFamily="34" charset="-128"/>
              </a:rPr>
              <a:t>Discouraged to use, your site appearance might change on code refactoring</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Draw</a:t>
            </a:r>
            <a:r>
              <a:rPr lang="fr-FR" dirty="0" smtClean="0">
                <a:ea typeface="ＭＳ Ｐゴシック" pitchFamily="34" charset="-128"/>
              </a:rPr>
              <a: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2713484"/>
            <a:ext cx="8785225" cy="79208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smtClean="0">
                <a:solidFill>
                  <a:srgbClr val="0070C0"/>
                </a:solidFill>
                <a:latin typeface="Courier New"/>
                <a:cs typeface="Courier New"/>
              </a:rPr>
              <a:t>p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smtClean="0">
                <a:solidFill>
                  <a:schemeClr val="tx1"/>
                </a:solidFill>
                <a:latin typeface="Courier New"/>
                <a:cs typeface="Courier New"/>
              </a:rPr>
              <a:t>: red; }</a:t>
            </a:r>
          </a:p>
          <a:p>
            <a:pPr>
              <a:defRPr/>
            </a:pPr>
            <a:r>
              <a:rPr lang="en-US" b="1" dirty="0" smtClean="0">
                <a:solidFill>
                  <a:srgbClr val="0070C0"/>
                </a:solidFill>
                <a:latin typeface="Courier New"/>
                <a:cs typeface="Courier New"/>
              </a:rPr>
              <a:t>p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color</a:t>
            </a:r>
            <a:r>
              <a:rPr lang="en-US" b="1" dirty="0" smtClean="0">
                <a:solidFill>
                  <a:srgbClr val="000000"/>
                </a:solidFill>
                <a:latin typeface="Courier New"/>
                <a:cs typeface="Courier New"/>
              </a:rPr>
              <a:t>: green; }</a:t>
            </a:r>
            <a:endParaRPr lang="en-US" b="1" dirty="0">
              <a:solidFill>
                <a:srgbClr val="000000"/>
              </a:solidFill>
              <a:latin typeface="Courier New"/>
              <a:cs typeface="Courier New"/>
            </a:endParaRPr>
          </a:p>
        </p:txBody>
      </p:sp>
    </p:spTree>
    <p:extLst>
      <p:ext uri="{BB962C8B-B14F-4D97-AF65-F5344CB8AC3E}">
        <p14:creationId xmlns:p14="http://schemas.microsoft.com/office/powerpoint/2010/main" val="15682670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If you understand precedence:</a:t>
            </a:r>
          </a:p>
          <a:p>
            <a:pPr marL="514350" indent="-457200">
              <a:lnSpc>
                <a:spcPct val="90000"/>
              </a:lnSpc>
              <a:spcBef>
                <a:spcPts val="672"/>
              </a:spcBef>
            </a:pPr>
            <a:endParaRPr lang="en-US" dirty="0" smtClean="0">
              <a:ea typeface="ＭＳ Ｐゴシック" pitchFamily="34" charset="-128"/>
            </a:endParaRPr>
          </a:p>
          <a:p>
            <a:pPr marL="914400" lvl="1" indent="-457200">
              <a:lnSpc>
                <a:spcPct val="90000"/>
              </a:lnSpc>
              <a:spcBef>
                <a:spcPts val="672"/>
              </a:spcBef>
            </a:pPr>
            <a:r>
              <a:rPr lang="en-US" i="1" dirty="0" smtClean="0">
                <a:ea typeface="ＭＳ Ｐゴシック" pitchFamily="34" charset="-128"/>
              </a:rPr>
              <a:t>Important</a:t>
            </a:r>
            <a:r>
              <a:rPr lang="en-US" dirty="0" smtClean="0">
                <a:ea typeface="ＭＳ Ｐゴシック" pitchFamily="34" charset="-128"/>
              </a:rPr>
              <a:t> keyword is </a:t>
            </a:r>
            <a:r>
              <a:rPr lang="en-US" b="1" i="1" dirty="0" smtClean="0">
                <a:ea typeface="ＭＳ Ｐゴシック" pitchFamily="34" charset="-128"/>
              </a:rPr>
              <a:t>almost never</a:t>
            </a:r>
            <a:r>
              <a:rPr lang="en-US" b="1" dirty="0" smtClean="0">
                <a:ea typeface="ＭＳ Ｐゴシック" pitchFamily="34" charset="-128"/>
              </a:rPr>
              <a:t> </a:t>
            </a:r>
            <a:br>
              <a:rPr lang="en-US" b="1" dirty="0" smtClean="0">
                <a:ea typeface="ＭＳ Ｐゴシック" pitchFamily="34" charset="-128"/>
              </a:rPr>
            </a:br>
            <a:r>
              <a:rPr lang="en-US" dirty="0" smtClean="0">
                <a:ea typeface="ＭＳ Ｐゴシック" pitchFamily="34" charset="-128"/>
              </a:rPr>
              <a:t>an obligation</a:t>
            </a:r>
          </a:p>
          <a:p>
            <a:pPr marL="914400" lvl="1" indent="-457200">
              <a:lnSpc>
                <a:spcPct val="90000"/>
              </a:lnSpc>
              <a:spcBef>
                <a:spcPts val="672"/>
              </a:spcBef>
            </a:pPr>
            <a:endParaRPr lang="en-US" dirty="0" smtClean="0">
              <a:ea typeface="ＭＳ Ｐゴシック" pitchFamily="34" charset="-128"/>
            </a:endParaRPr>
          </a:p>
          <a:p>
            <a:pPr marL="914400" lvl="1" indent="-457200">
              <a:lnSpc>
                <a:spcPct val="90000"/>
              </a:lnSpc>
              <a:spcBef>
                <a:spcPts val="672"/>
              </a:spcBef>
            </a:pPr>
            <a:r>
              <a:rPr lang="en-US" dirty="0" smtClean="0">
                <a:ea typeface="ＭＳ Ｐゴシック" pitchFamily="34" charset="-128"/>
              </a:rPr>
              <a:t>Inline style is </a:t>
            </a:r>
            <a:r>
              <a:rPr lang="en-US" b="1" i="1" dirty="0" smtClean="0">
                <a:ea typeface="ＭＳ Ｐゴシック" pitchFamily="34" charset="-128"/>
              </a:rPr>
              <a:t>never</a:t>
            </a:r>
            <a:r>
              <a:rPr lang="en-US" dirty="0" smtClean="0">
                <a:ea typeface="ＭＳ Ｐゴシック" pitchFamily="34" charset="-128"/>
              </a:rPr>
              <a:t> an obligation</a:t>
            </a:r>
          </a:p>
          <a:p>
            <a:pPr marL="914400" lvl="1" indent="-457200">
              <a:lnSpc>
                <a:spcPct val="90000"/>
              </a:lnSpc>
              <a:spcBef>
                <a:spcPts val="672"/>
              </a:spcBef>
            </a:pPr>
            <a:endParaRPr lang="en-US" dirty="0">
              <a:ea typeface="ＭＳ Ｐゴシック" pitchFamily="34" charset="-128"/>
            </a:endParaRPr>
          </a:p>
          <a:p>
            <a:pPr marL="914400" lvl="1" indent="-457200">
              <a:lnSpc>
                <a:spcPct val="90000"/>
              </a:lnSpc>
              <a:spcBef>
                <a:spcPts val="672"/>
              </a:spcBef>
            </a:pPr>
            <a:r>
              <a:rPr lang="en-US" dirty="0" smtClean="0">
                <a:ea typeface="ＭＳ Ｐゴシック" pitchFamily="34" charset="-128"/>
              </a:rPr>
              <a:t>Reset CSS files may save you a lot</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of time</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Final note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rotWithShape="1">
          <a:blip r:embed="rId4"/>
          <a:srcRect l="13698" t="3499" r="8371" b="2102"/>
          <a:stretch/>
        </p:blipFill>
        <p:spPr>
          <a:xfrm>
            <a:off x="6444208" y="1057300"/>
            <a:ext cx="2518865" cy="4124877"/>
          </a:xfrm>
          <a:prstGeom prst="rect">
            <a:avLst/>
          </a:prstGeom>
        </p:spPr>
      </p:pic>
    </p:spTree>
    <p:extLst>
      <p:ext uri="{BB962C8B-B14F-4D97-AF65-F5344CB8AC3E}">
        <p14:creationId xmlns:p14="http://schemas.microsoft.com/office/powerpoint/2010/main" val="35654850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9201324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Calculate these selector’s precedence:</a:t>
            </a:r>
          </a:p>
          <a:p>
            <a:pPr marL="514350" indent="-457200">
              <a:lnSpc>
                <a:spcPct val="90000"/>
              </a:lnSpc>
              <a:spcBef>
                <a:spcPts val="672"/>
              </a:spcBef>
            </a:pP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Quizz</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849388"/>
            <a:ext cx="8785225" cy="3024336"/>
          </a:xfrm>
          <a:prstGeom prst="roundRect">
            <a:avLst>
              <a:gd name="adj" fmla="val 10147"/>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smtClean="0">
                <a:solidFill>
                  <a:srgbClr val="0070C0"/>
                </a:solidFill>
                <a:latin typeface="Courier New"/>
                <a:cs typeface="Courier New"/>
              </a:rPr>
              <a:t>body #sidebar p </a:t>
            </a:r>
            <a:r>
              <a:rPr lang="en-US" b="1" dirty="0" err="1" smtClean="0">
                <a:solidFill>
                  <a:srgbClr val="0070C0"/>
                </a:solidFill>
                <a:latin typeface="Courier New"/>
                <a:cs typeface="Courier New"/>
              </a:rPr>
              <a:t>span.bold</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font-weight</a:t>
            </a:r>
            <a:r>
              <a:rPr lang="en-US" b="1" dirty="0" smtClean="0">
                <a:solidFill>
                  <a:schemeClr val="tx1"/>
                </a:solidFill>
                <a:latin typeface="Courier New"/>
                <a:cs typeface="Courier New"/>
              </a:rPr>
              <a:t>: bold; }</a:t>
            </a:r>
          </a:p>
          <a:p>
            <a:pPr>
              <a:defRPr/>
            </a:pPr>
            <a:endParaRPr lang="en-US" b="1" dirty="0" smtClean="0">
              <a:solidFill>
                <a:srgbClr val="0070C0"/>
              </a:solidFill>
              <a:latin typeface="Courier New"/>
              <a:cs typeface="Courier New"/>
            </a:endParaRPr>
          </a:p>
          <a:p>
            <a:pPr>
              <a:defRPr/>
            </a:pPr>
            <a:r>
              <a:rPr lang="en-US" b="1" dirty="0" smtClean="0">
                <a:solidFill>
                  <a:srgbClr val="0070C0"/>
                </a:solidFill>
                <a:latin typeface="Courier New"/>
                <a:cs typeface="Courier New"/>
              </a:rPr>
              <a:t>.item &gt; .title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margin-left</a:t>
            </a:r>
            <a:r>
              <a:rPr lang="en-US" b="1" dirty="0" smtClean="0">
                <a:solidFill>
                  <a:srgbClr val="000000"/>
                </a:solidFill>
                <a:latin typeface="Courier New"/>
                <a:cs typeface="Courier New"/>
              </a:rPr>
              <a:t>: 20px; }</a:t>
            </a:r>
          </a:p>
          <a:p>
            <a:pPr>
              <a:defRPr/>
            </a:pPr>
            <a:endParaRPr lang="en-US" b="1" dirty="0" smtClean="0">
              <a:solidFill>
                <a:srgbClr val="0070C0"/>
              </a:solidFill>
              <a:latin typeface="Courier New"/>
              <a:cs typeface="Courier New"/>
            </a:endParaRPr>
          </a:p>
          <a:p>
            <a:pPr>
              <a:defRPr/>
            </a:pPr>
            <a:r>
              <a:rPr lang="en-US" b="1" dirty="0" smtClean="0">
                <a:solidFill>
                  <a:srgbClr val="0070C0"/>
                </a:solidFill>
                <a:latin typeface="Courier New"/>
                <a:cs typeface="Courier New"/>
              </a:rPr>
              <a:t>html body header div h1 a </a:t>
            </a:r>
            <a:r>
              <a:rPr lang="en-US" b="1" dirty="0" err="1" smtClean="0">
                <a:solidFill>
                  <a:srgbClr val="0070C0"/>
                </a:solidFill>
                <a:latin typeface="Courier New"/>
                <a:cs typeface="Courier New"/>
              </a:rPr>
              <a:t>img</a:t>
            </a:r>
            <a:r>
              <a:rPr lang="en-US" b="1" dirty="0" smtClean="0">
                <a:solidFill>
                  <a:srgbClr val="0070C0"/>
                </a:solidFill>
                <a:latin typeface="Courier New"/>
                <a:cs typeface="Courier New"/>
              </a:rPr>
              <a:t>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border</a:t>
            </a:r>
            <a:r>
              <a:rPr lang="en-US" b="1" dirty="0" smtClean="0">
                <a:solidFill>
                  <a:srgbClr val="000000"/>
                </a:solidFill>
                <a:latin typeface="Courier New"/>
                <a:cs typeface="Courier New"/>
              </a:rPr>
              <a:t>: none; }</a:t>
            </a:r>
          </a:p>
          <a:p>
            <a:pPr>
              <a:defRPr/>
            </a:pPr>
            <a:endParaRPr lang="en-US" b="1" dirty="0" smtClean="0">
              <a:solidFill>
                <a:srgbClr val="0070C0"/>
              </a:solidFill>
              <a:latin typeface="Courier New"/>
              <a:cs typeface="Courier New"/>
            </a:endParaRPr>
          </a:p>
          <a:p>
            <a:pPr>
              <a:defRPr/>
            </a:pPr>
            <a:r>
              <a:rPr lang="en-US" b="1" dirty="0" smtClean="0">
                <a:solidFill>
                  <a:srgbClr val="0070C0"/>
                </a:solidFill>
                <a:latin typeface="Courier New"/>
                <a:cs typeface="Courier New"/>
              </a:rPr>
              <a:t>*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margin</a:t>
            </a:r>
            <a:r>
              <a:rPr lang="en-US" b="1" dirty="0" smtClean="0">
                <a:solidFill>
                  <a:srgbClr val="000000"/>
                </a:solidFill>
                <a:latin typeface="Courier New"/>
                <a:cs typeface="Courier New"/>
              </a:rPr>
              <a:t>: 0; }</a:t>
            </a:r>
          </a:p>
          <a:p>
            <a:pPr>
              <a:defRPr/>
            </a:pPr>
            <a:endParaRPr lang="en-US" b="1" dirty="0" smtClean="0">
              <a:solidFill>
                <a:srgbClr val="0070C0"/>
              </a:solidFill>
              <a:latin typeface="Courier New"/>
              <a:cs typeface="Courier New"/>
            </a:endParaRPr>
          </a:p>
          <a:p>
            <a:pPr>
              <a:defRPr/>
            </a:pPr>
            <a:r>
              <a:rPr lang="en-US" b="1" dirty="0" smtClean="0">
                <a:solidFill>
                  <a:srgbClr val="0070C0"/>
                </a:solidFill>
                <a:latin typeface="Courier New"/>
                <a:cs typeface="Courier New"/>
              </a:rPr>
              <a:t>#footer header .featured #red </a:t>
            </a:r>
            <a:r>
              <a:rPr lang="en-US" b="1" dirty="0" smtClean="0">
                <a:solidFill>
                  <a:srgbClr val="000000"/>
                </a:solidFill>
                <a:latin typeface="Courier New"/>
                <a:cs typeface="Courier New"/>
              </a:rPr>
              <a:t>{ </a:t>
            </a:r>
            <a:r>
              <a:rPr lang="en-US" b="1" dirty="0" smtClean="0">
                <a:solidFill>
                  <a:srgbClr val="C00000"/>
                </a:solidFill>
                <a:latin typeface="Courier New"/>
                <a:cs typeface="Courier New"/>
              </a:rPr>
              <a:t>background-color</a:t>
            </a:r>
            <a:r>
              <a:rPr lang="en-US" b="1" dirty="0" smtClean="0">
                <a:solidFill>
                  <a:srgbClr val="000000"/>
                </a:solidFill>
                <a:latin typeface="Courier New"/>
                <a:cs typeface="Courier New"/>
              </a:rPr>
              <a:t>: red; }</a:t>
            </a:r>
            <a:endParaRPr lang="en-US" b="1" dirty="0">
              <a:solidFill>
                <a:srgbClr val="000000"/>
              </a:solidFill>
              <a:latin typeface="Courier New"/>
              <a:cs typeface="Courier New"/>
            </a:endParaRPr>
          </a:p>
        </p:txBody>
      </p:sp>
    </p:spTree>
    <p:extLst>
      <p:ext uri="{BB962C8B-B14F-4D97-AF65-F5344CB8AC3E}">
        <p14:creationId xmlns:p14="http://schemas.microsoft.com/office/powerpoint/2010/main" val="3798896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Possibilities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a:ea typeface="ＭＳ Ｐゴシック" pitchFamily="34" charset="-128"/>
              </a:rPr>
              <a:t>Define document layout in acting on elements </a:t>
            </a:r>
            <a:r>
              <a:rPr lang="en-US" dirty="0" smtClean="0">
                <a:ea typeface="ＭＳ Ｐゴシック" pitchFamily="34" charset="-128"/>
              </a:rPr>
              <a:t>like:</a:t>
            </a:r>
            <a:endParaRPr lang="en-US" dirty="0">
              <a:ea typeface="ＭＳ Ｐゴシック" pitchFamily="34" charset="-128"/>
            </a:endParaRPr>
          </a:p>
          <a:p>
            <a:pPr lvl="1"/>
            <a:r>
              <a:rPr lang="en-US" dirty="0">
                <a:ea typeface="ＭＳ Ｐゴシック" pitchFamily="34" charset="-128"/>
              </a:rPr>
              <a:t>Background </a:t>
            </a:r>
            <a:r>
              <a:rPr lang="en-US" dirty="0" smtClean="0">
                <a:ea typeface="ＭＳ Ｐゴシック" pitchFamily="34" charset="-128"/>
              </a:rPr>
              <a:t>(color and/or image)</a:t>
            </a:r>
            <a:endParaRPr lang="en-US" dirty="0">
              <a:ea typeface="ＭＳ Ｐゴシック" pitchFamily="34" charset="-128"/>
            </a:endParaRPr>
          </a:p>
          <a:p>
            <a:pPr lvl="1"/>
            <a:r>
              <a:rPr lang="en-US" dirty="0" smtClean="0">
                <a:ea typeface="ＭＳ Ｐゴシック" pitchFamily="34" charset="-128"/>
              </a:rPr>
              <a:t>Font style (color, weight, family…)</a:t>
            </a:r>
            <a:endParaRPr lang="en-US" dirty="0">
              <a:ea typeface="ＭＳ Ｐゴシック" pitchFamily="34" charset="-128"/>
            </a:endParaRPr>
          </a:p>
          <a:p>
            <a:pPr lvl="1"/>
            <a:r>
              <a:rPr lang="en-US" dirty="0" smtClean="0">
                <a:ea typeface="ＭＳ Ｐゴシック" pitchFamily="34" charset="-128"/>
              </a:rPr>
              <a:t>Borders </a:t>
            </a:r>
            <a:r>
              <a:rPr lang="en-US" dirty="0">
                <a:ea typeface="ＭＳ Ｐゴシック" pitchFamily="34" charset="-128"/>
              </a:rPr>
              <a:t>and </a:t>
            </a:r>
            <a:r>
              <a:rPr lang="en-US" dirty="0" smtClean="0">
                <a:ea typeface="ＭＳ Ｐゴシック" pitchFamily="34" charset="-128"/>
              </a:rPr>
              <a:t>margins</a:t>
            </a:r>
            <a:endParaRPr lang="en-US" dirty="0">
              <a:ea typeface="ＭＳ Ｐゴシック" pitchFamily="34" charset="-128"/>
            </a:endParaRPr>
          </a:p>
          <a:p>
            <a:r>
              <a:rPr lang="en-US" dirty="0">
                <a:ea typeface="ＭＳ Ｐゴシック" pitchFamily="34" charset="-128"/>
              </a:rPr>
              <a:t>Properties can be </a:t>
            </a:r>
            <a:r>
              <a:rPr lang="en-US" dirty="0" smtClean="0">
                <a:ea typeface="ＭＳ Ｐゴシック" pitchFamily="34" charset="-128"/>
              </a:rPr>
              <a:t>set on:</a:t>
            </a:r>
            <a:endParaRPr lang="en-US" dirty="0">
              <a:ea typeface="ＭＳ Ｐゴシック" pitchFamily="34" charset="-128"/>
            </a:endParaRPr>
          </a:p>
          <a:p>
            <a:pPr lvl="1"/>
            <a:r>
              <a:rPr lang="en-US" dirty="0">
                <a:ea typeface="ＭＳ Ｐゴシック" pitchFamily="34" charset="-128"/>
              </a:rPr>
              <a:t>Element type (&lt;h1&gt;, &lt;p&gt;, &lt;</a:t>
            </a:r>
            <a:r>
              <a:rPr lang="en-US" dirty="0" err="1">
                <a:ea typeface="ＭＳ Ｐゴシック" pitchFamily="34" charset="-128"/>
              </a:rPr>
              <a:t>ul</a:t>
            </a:r>
            <a:r>
              <a:rPr lang="en-US" dirty="0">
                <a:ea typeface="ＭＳ Ｐゴシック" pitchFamily="34" charset="-128"/>
              </a:rPr>
              <a:t>&gt;, &lt;a&gt;, …)</a:t>
            </a:r>
          </a:p>
          <a:p>
            <a:pPr lvl="1"/>
            <a:r>
              <a:rPr lang="en-US" dirty="0">
                <a:ea typeface="ＭＳ Ｐゴシック" pitchFamily="34" charset="-128"/>
              </a:rPr>
              <a:t>Element class (class attribute)</a:t>
            </a:r>
          </a:p>
          <a:p>
            <a:pPr lvl="1"/>
            <a:r>
              <a:rPr lang="en-US" dirty="0">
                <a:ea typeface="ＭＳ Ｐゴシック" pitchFamily="34" charset="-128"/>
              </a:rPr>
              <a:t>Identified element (id attribute)</a:t>
            </a:r>
          </a:p>
          <a:p>
            <a:pPr lvl="1"/>
            <a:r>
              <a:rPr lang="en-US" dirty="0">
                <a:ea typeface="ＭＳ Ｐゴシック" pitchFamily="34" charset="-128"/>
              </a:rPr>
              <a:t>Etc…</a:t>
            </a: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7299855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end</a:t>
            </a:r>
            <a:endParaRPr lang="fr-FR" dirty="0"/>
          </a:p>
        </p:txBody>
      </p:sp>
      <p:sp>
        <p:nvSpPr>
          <p:cNvPr id="4" name="Espace réservé du contenu 3"/>
          <p:cNvSpPr>
            <a:spLocks noGrp="1"/>
          </p:cNvSpPr>
          <p:nvPr>
            <p:ph sz="quarter" idx="13"/>
          </p:nvPr>
        </p:nvSpPr>
        <p:spPr/>
        <p:txBody>
          <a:bodyPr/>
          <a:lstStyle/>
          <a:p>
            <a:r>
              <a:rPr lang="fr-FR" dirty="0" smtClean="0"/>
              <a:t>Design and CSS</a:t>
            </a:r>
            <a:endParaRPr lang="fr-FR" dirty="0"/>
          </a:p>
        </p:txBody>
      </p:sp>
      <p:pic>
        <p:nvPicPr>
          <p:cNvPr id="16386" name="Picture 2" descr="D:\Users\Renaud\Desktop\StageFinEtudesSupinfo\Icons-New\v3\Min\Concl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fr-FR" sz="2400" dirty="0" smtClean="0"/>
          </a:p>
          <a:p>
            <a:pPr marL="0" indent="0" algn="ctr">
              <a:buNone/>
            </a:pPr>
            <a:endParaRPr lang="fr-FR" sz="2400" dirty="0"/>
          </a:p>
          <a:p>
            <a:pPr marL="0" indent="0" algn="ctr">
              <a:buNone/>
            </a:pPr>
            <a:endParaRPr lang="fr-FR" sz="4000" dirty="0" smtClean="0"/>
          </a:p>
          <a:p>
            <a:pPr marL="0" indent="0" algn="ctr">
              <a:buNone/>
            </a:pPr>
            <a:endParaRPr lang="fr-FR" sz="6000" i="1" dirty="0" smtClean="0"/>
          </a:p>
          <a:p>
            <a:pPr marL="0" indent="0" algn="ctr">
              <a:buNone/>
            </a:pPr>
            <a:r>
              <a:rPr lang="fr-FR" sz="6000" i="1" dirty="0" err="1" smtClean="0"/>
              <a:t>Thanks</a:t>
            </a:r>
            <a:r>
              <a:rPr lang="fr-FR" sz="6000" i="1" dirty="0" smtClean="0"/>
              <a:t> for </a:t>
            </a:r>
            <a:r>
              <a:rPr lang="fr-FR" sz="6000" i="1" dirty="0" err="1" smtClean="0"/>
              <a:t>your</a:t>
            </a:r>
            <a:r>
              <a:rPr lang="fr-FR" sz="6000" i="1" dirty="0" smtClean="0"/>
              <a:t> attention</a:t>
            </a:r>
            <a:endParaRPr lang="fr-FR"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534038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Warning about CSS</a:t>
            </a:r>
          </a:p>
        </p:txBody>
      </p:sp>
      <p:sp>
        <p:nvSpPr>
          <p:cNvPr id="18434" name="Espace réservé du contenu 2"/>
          <p:cNvSpPr>
            <a:spLocks noGrp="1"/>
          </p:cNvSpPr>
          <p:nvPr>
            <p:ph idx="1"/>
          </p:nvPr>
        </p:nvSpPr>
        <p:spPr>
          <a:xfrm>
            <a:off x="467544" y="1128713"/>
            <a:ext cx="8280920" cy="4230687"/>
          </a:xfrm>
        </p:spPr>
        <p:txBody>
          <a:bodyPr/>
          <a:lstStyle/>
          <a:p>
            <a:pPr marL="0" indent="0" algn="ctr">
              <a:buNone/>
            </a:pPr>
            <a:endParaRPr lang="en-US" dirty="0" smtClean="0">
              <a:ea typeface="ＭＳ Ｐゴシック" pitchFamily="34" charset="-128"/>
            </a:endParaRPr>
          </a:p>
          <a:p>
            <a:pPr marL="0" indent="0" algn="ctr">
              <a:buNone/>
            </a:pPr>
            <a:r>
              <a:rPr lang="en-US" dirty="0" smtClean="0">
                <a:ea typeface="ＭＳ Ｐゴシック" pitchFamily="34" charset="-128"/>
              </a:rPr>
              <a:t>Syntax is very easy to understand. </a:t>
            </a:r>
            <a:br>
              <a:rPr lang="en-US" dirty="0" smtClean="0">
                <a:ea typeface="ＭＳ Ｐゴシック" pitchFamily="34" charset="-128"/>
              </a:rPr>
            </a:br>
            <a:r>
              <a:rPr lang="fr-FR" dirty="0" smtClean="0">
                <a:ea typeface="ＭＳ Ｐゴシック" pitchFamily="34" charset="-128"/>
              </a:rPr>
              <a:t>You </a:t>
            </a:r>
            <a:r>
              <a:rPr lang="fr-FR" dirty="0" err="1" smtClean="0">
                <a:ea typeface="ＭＳ Ｐゴシック" pitchFamily="34" charset="-128"/>
              </a:rPr>
              <a:t>need</a:t>
            </a:r>
            <a:r>
              <a:rPr lang="fr-FR" dirty="0" smtClean="0">
                <a:ea typeface="ＭＳ Ｐゴシック" pitchFamily="34" charset="-128"/>
              </a:rPr>
              <a:t> to focus on </a:t>
            </a:r>
            <a:r>
              <a:rPr lang="fr-FR" b="1" dirty="0" err="1" smtClean="0">
                <a:ea typeface="ＭＳ Ｐゴシック" pitchFamily="34" charset="-128"/>
              </a:rPr>
              <a:t>vocabulary</a:t>
            </a:r>
            <a:r>
              <a:rPr lang="fr-FR" dirty="0" smtClean="0">
                <a:ea typeface="ＭＳ Ｐゴシック" pitchFamily="34" charset="-128"/>
              </a:rPr>
              <a:t>, </a:t>
            </a:r>
            <a:r>
              <a:rPr lang="fr-FR" dirty="0" err="1" smtClean="0">
                <a:ea typeface="ＭＳ Ｐゴシック" pitchFamily="34" charset="-128"/>
              </a:rPr>
              <a:t>because</a:t>
            </a:r>
            <a:r>
              <a:rPr lang="fr-FR" dirty="0" smtClean="0">
                <a:ea typeface="ＭＳ Ｐゴシック" pitchFamily="34" charset="-128"/>
              </a:rPr>
              <a:t> CSS has </a:t>
            </a:r>
            <a:r>
              <a:rPr lang="fr-FR" dirty="0" err="1" smtClean="0">
                <a:ea typeface="ＭＳ Ｐゴシック" pitchFamily="34" charset="-128"/>
              </a:rPr>
              <a:t>many</a:t>
            </a:r>
            <a:r>
              <a:rPr lang="fr-FR" dirty="0" smtClean="0">
                <a:ea typeface="ＭＳ Ｐゴシック" pitchFamily="34" charset="-128"/>
              </a:rPr>
              <a:t> </a:t>
            </a:r>
            <a:r>
              <a:rPr lang="fr-FR" dirty="0" err="1" smtClean="0">
                <a:ea typeface="ＭＳ Ｐゴシック" pitchFamily="34" charset="-128"/>
              </a:rPr>
              <a:t>properties</a:t>
            </a:r>
            <a:r>
              <a:rPr lang="fr-FR" dirty="0" smtClean="0">
                <a:ea typeface="ＭＳ Ｐゴシック" pitchFamily="34" charset="-128"/>
              </a:rPr>
              <a:t> </a:t>
            </a:r>
            <a:r>
              <a:rPr lang="fr-FR" dirty="0" err="1" smtClean="0">
                <a:ea typeface="ＭＳ Ｐゴシック" pitchFamily="34" charset="-128"/>
              </a:rPr>
              <a:t>with</a:t>
            </a:r>
            <a:r>
              <a:rPr lang="fr-FR" dirty="0" smtClean="0">
                <a:ea typeface="ＭＳ Ｐゴシック" pitchFamily="34" charset="-128"/>
              </a:rPr>
              <a:t> </a:t>
            </a:r>
            <a:r>
              <a:rPr lang="fr-FR" dirty="0" err="1" smtClean="0">
                <a:ea typeface="ＭＳ Ｐゴシック" pitchFamily="34" charset="-128"/>
              </a:rPr>
              <a:t>even</a:t>
            </a:r>
            <a:r>
              <a:rPr lang="fr-FR" dirty="0" smtClean="0">
                <a:ea typeface="ＭＳ Ｐゴシック" pitchFamily="34" charset="-128"/>
              </a:rPr>
              <a:t> more values.</a:t>
            </a:r>
          </a:p>
          <a:p>
            <a:pPr lvl="1" algn="ctr"/>
            <a:endParaRPr lang="fr-FR" dirty="0" smtClean="0">
              <a:ea typeface="ＭＳ Ｐゴシック" pitchFamily="34" charset="-128"/>
            </a:endParaRPr>
          </a:p>
          <a:p>
            <a:pPr marL="0" indent="0" algn="ctr">
              <a:buNone/>
            </a:pPr>
            <a:r>
              <a:rPr lang="fr-FR" dirty="0" err="1" smtClean="0">
                <a:ea typeface="ＭＳ Ｐゴシック" pitchFamily="34" charset="-128"/>
              </a:rPr>
              <a:t>Your</a:t>
            </a:r>
            <a:r>
              <a:rPr lang="fr-FR" dirty="0" smtClean="0">
                <a:ea typeface="ＭＳ Ｐゴシック" pitchFamily="34" charset="-128"/>
              </a:rPr>
              <a:t> CSS </a:t>
            </a:r>
            <a:r>
              <a:rPr lang="fr-FR" dirty="0" err="1" smtClean="0">
                <a:ea typeface="ＭＳ Ｐゴシック" pitchFamily="34" charset="-128"/>
              </a:rPr>
              <a:t>level</a:t>
            </a:r>
            <a:r>
              <a:rPr lang="fr-FR" dirty="0" smtClean="0">
                <a:ea typeface="ＭＳ Ｐゴシック" pitchFamily="34" charset="-128"/>
              </a:rPr>
              <a:t> </a:t>
            </a:r>
            <a:r>
              <a:rPr lang="fr-FR" dirty="0" err="1" smtClean="0">
                <a:ea typeface="ＭＳ Ｐゴシック" pitchFamily="34" charset="-128"/>
              </a:rPr>
              <a:t>will</a:t>
            </a:r>
            <a:r>
              <a:rPr lang="fr-FR" dirty="0" smtClean="0">
                <a:ea typeface="ＭＳ Ｐゴシック" pitchFamily="34" charset="-128"/>
              </a:rPr>
              <a:t> </a:t>
            </a:r>
            <a:r>
              <a:rPr lang="fr-FR" dirty="0" err="1" smtClean="0">
                <a:ea typeface="ＭＳ Ｐゴシック" pitchFamily="34" charset="-128"/>
              </a:rPr>
              <a:t>mostly</a:t>
            </a:r>
            <a:r>
              <a:rPr lang="fr-FR" dirty="0" smtClean="0">
                <a:ea typeface="ＭＳ Ｐゴシック" pitchFamily="34" charset="-128"/>
              </a:rPr>
              <a:t> </a:t>
            </a:r>
            <a:r>
              <a:rPr lang="fr-FR" dirty="0" err="1" smtClean="0">
                <a:ea typeface="ＭＳ Ｐゴシック" pitchFamily="34" charset="-128"/>
              </a:rPr>
              <a:t>rely</a:t>
            </a:r>
            <a:r>
              <a:rPr lang="fr-FR" dirty="0" smtClean="0">
                <a:ea typeface="ＭＳ Ｐゴシック" pitchFamily="34" charset="-128"/>
              </a:rPr>
              <a:t> on practice and </a:t>
            </a:r>
            <a:r>
              <a:rPr lang="fr-FR" dirty="0" err="1" smtClean="0">
                <a:ea typeface="ＭＳ Ｐゴシック" pitchFamily="34" charset="-128"/>
              </a:rPr>
              <a:t>experiments</a:t>
            </a:r>
            <a:r>
              <a:rPr lang="fr-FR" dirty="0" smtClean="0">
                <a:ea typeface="ＭＳ Ｐゴシック" pitchFamily="34" charset="-128"/>
              </a:rPr>
              <a:t>, </a:t>
            </a:r>
            <a:r>
              <a:rPr lang="fr-FR" dirty="0" err="1" smtClean="0">
                <a:ea typeface="ＭＳ Ｐゴシック" pitchFamily="34" charset="-128"/>
              </a:rPr>
              <a:t>because</a:t>
            </a:r>
            <a:r>
              <a:rPr lang="fr-FR" dirty="0">
                <a:ea typeface="ＭＳ Ｐゴシック" pitchFamily="34" charset="-128"/>
              </a:rPr>
              <a:t> </a:t>
            </a:r>
            <a:r>
              <a:rPr lang="fr-FR" dirty="0" err="1" smtClean="0">
                <a:ea typeface="ＭＳ Ｐゴシック" pitchFamily="34" charset="-128"/>
              </a:rPr>
              <a:t>it’s</a:t>
            </a:r>
            <a:r>
              <a:rPr lang="fr-FR" dirty="0" smtClean="0">
                <a:ea typeface="ＭＳ Ｐゴシック" pitchFamily="34" charset="-128"/>
              </a:rPr>
              <a:t> a </a:t>
            </a:r>
            <a:r>
              <a:rPr lang="fr-FR" b="1" dirty="0" smtClean="0">
                <a:ea typeface="ＭＳ Ｐゴシック" pitchFamily="34" charset="-128"/>
              </a:rPr>
              <a:t>descriptive </a:t>
            </a:r>
            <a:r>
              <a:rPr lang="fr-FR" b="1" dirty="0" err="1" smtClean="0">
                <a:ea typeface="ＭＳ Ｐゴシック" pitchFamily="34" charset="-128"/>
              </a:rPr>
              <a:t>language</a:t>
            </a:r>
            <a:r>
              <a:rPr lang="fr-FR" dirty="0" smtClean="0">
                <a:ea typeface="ＭＳ Ｐゴシック" pitchFamily="34" charset="-128"/>
              </a:rPr>
              <a:t>. No variables, no </a:t>
            </a:r>
            <a:r>
              <a:rPr lang="fr-FR" dirty="0" err="1" smtClean="0">
                <a:ea typeface="ＭＳ Ｐゴシック" pitchFamily="34" charset="-128"/>
              </a:rPr>
              <a:t>loops</a:t>
            </a:r>
            <a:r>
              <a:rPr lang="fr-FR" dirty="0" smtClean="0">
                <a:ea typeface="ＭＳ Ｐゴシック" pitchFamily="34" charset="-128"/>
              </a:rPr>
              <a:t>, no </a:t>
            </a:r>
            <a:r>
              <a:rPr lang="fr-FR" dirty="0" err="1" smtClean="0">
                <a:ea typeface="ＭＳ Ｐゴシック" pitchFamily="34" charset="-128"/>
              </a:rPr>
              <a:t>conditional</a:t>
            </a:r>
            <a:r>
              <a:rPr lang="fr-FR" dirty="0" smtClean="0">
                <a:ea typeface="ＭＳ Ｐゴシック" pitchFamily="34" charset="-128"/>
              </a:rPr>
              <a:t> </a:t>
            </a:r>
            <a:r>
              <a:rPr lang="fr-FR" dirty="0" err="1" smtClean="0">
                <a:ea typeface="ＭＳ Ｐゴシック" pitchFamily="34" charset="-128"/>
              </a:rPr>
              <a:t>operator</a:t>
            </a:r>
            <a:r>
              <a:rPr lang="fr-FR" dirty="0" smtClean="0">
                <a:ea typeface="ＭＳ Ｐゴシック" pitchFamily="34" charset="-128"/>
              </a:rPr>
              <a:t>.</a:t>
            </a:r>
            <a:endParaRPr lang="en-US" dirty="0">
              <a:ea typeface="ＭＳ Ｐゴシック" pitchFamily="34" charset="-128"/>
            </a:endParaRPr>
          </a:p>
          <a:p>
            <a:pPr lvl="1" algn="ctr"/>
            <a:endParaRPr lang="fr-FR"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19234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207013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How to CSS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spTree>
    <p:extLst>
      <p:ext uri="{BB962C8B-B14F-4D97-AF65-F5344CB8AC3E}">
        <p14:creationId xmlns:p14="http://schemas.microsoft.com/office/powerpoint/2010/main" val="2537493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Splitting</a:t>
            </a:r>
            <a:r>
              <a:rPr lang="fr-FR" dirty="0" smtClean="0">
                <a:ea typeface="ＭＳ Ｐゴシック" pitchFamily="34" charset="-128"/>
              </a:rPr>
              <a:t> up the page</a:t>
            </a:r>
          </a:p>
        </p:txBody>
      </p:sp>
      <p:sp>
        <p:nvSpPr>
          <p:cNvPr id="18434" name="Espace réservé du contenu 2"/>
          <p:cNvSpPr>
            <a:spLocks noGrp="1"/>
          </p:cNvSpPr>
          <p:nvPr>
            <p:ph idx="1"/>
          </p:nvPr>
        </p:nvSpPr>
        <p:spPr>
          <a:xfrm>
            <a:off x="467544" y="1128713"/>
            <a:ext cx="8280920" cy="4230687"/>
          </a:xfrm>
        </p:spPr>
        <p:txBody>
          <a:bodyPr/>
          <a:lstStyle/>
          <a:p>
            <a:pPr marL="0" indent="0">
              <a:buNone/>
            </a:pPr>
            <a:r>
              <a:rPr lang="en-US" dirty="0" smtClean="0">
                <a:latin typeface="Courier New"/>
                <a:ea typeface="ＭＳ Ｐゴシック" pitchFamily="34" charset="-128"/>
                <a:cs typeface="Courier New"/>
              </a:rPr>
              <a:t>&lt;div&gt;...&lt;/div&gt;</a:t>
            </a:r>
          </a:p>
          <a:p>
            <a:endParaRPr lang="en-US" dirty="0" smtClean="0">
              <a:ea typeface="ＭＳ Ｐゴシック" pitchFamily="34" charset="-128"/>
            </a:endParaRPr>
          </a:p>
          <a:p>
            <a:r>
              <a:rPr lang="en-US" dirty="0" smtClean="0">
                <a:ea typeface="ＭＳ Ｐゴシック" pitchFamily="34" charset="-128"/>
              </a:rPr>
              <a:t>Defines a section (division) in the document</a:t>
            </a:r>
          </a:p>
          <a:p>
            <a:pPr lvl="1"/>
            <a:r>
              <a:rPr lang="en-US" i="1" dirty="0" smtClean="0">
                <a:ea typeface="ＭＳ Ｐゴシック" pitchFamily="34" charset="-128"/>
              </a:rPr>
              <a:t>Block</a:t>
            </a:r>
            <a:r>
              <a:rPr lang="en-US" dirty="0" smtClean="0">
                <a:ea typeface="ＭＳ Ｐゴシック" pitchFamily="34" charset="-128"/>
              </a:rPr>
              <a:t> tag</a:t>
            </a:r>
          </a:p>
          <a:p>
            <a:pPr lvl="1"/>
            <a:r>
              <a:rPr lang="en-US" dirty="0" smtClean="0">
                <a:ea typeface="ＭＳ Ｐゴシック" pitchFamily="34" charset="-128"/>
              </a:rPr>
              <a:t>Used to separate each important part</a:t>
            </a:r>
          </a:p>
          <a:p>
            <a:pPr lvl="1"/>
            <a:r>
              <a:rPr lang="en-US" dirty="0" smtClean="0">
                <a:ea typeface="ＭＳ Ｐゴシック" pitchFamily="34" charset="-128"/>
              </a:rPr>
              <a:t>Facilitates styling with CSS</a:t>
            </a:r>
          </a:p>
          <a:p>
            <a:pPr lvl="1"/>
            <a:r>
              <a:rPr lang="en-US" dirty="0" smtClean="0">
                <a:ea typeface="ＭＳ Ｐゴシック" pitchFamily="34" charset="-128"/>
              </a:rPr>
              <a:t>No special behavior</a:t>
            </a:r>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6801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4048" y="0"/>
            <a:ext cx="4104456" cy="4225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solidFill>
                  <a:schemeClr val="bg1"/>
                </a:solidFill>
              </a:ln>
              <a:effectLst/>
            </a:endParaRPr>
          </a:p>
        </p:txBody>
      </p:sp>
      <p:sp>
        <p:nvSpPr>
          <p:cNvPr id="5" name="Rectangle à coins arrondis 4"/>
          <p:cNvSpPr/>
          <p:nvPr/>
        </p:nvSpPr>
        <p:spPr>
          <a:xfrm>
            <a:off x="179388" y="49188"/>
            <a:ext cx="8785225" cy="51845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a:r>
              <a:rPr lang="fr-FR" b="1" dirty="0" smtClean="0">
                <a:solidFill>
                  <a:srgbClr val="0000FF"/>
                </a:solidFill>
                <a:latin typeface="Courier New" pitchFamily="1" charset="0"/>
                <a:cs typeface="Courier New" pitchFamily="1" charset="0"/>
              </a:rPr>
              <a:t>...</a:t>
            </a:r>
          </a:p>
          <a:p>
            <a:pPr lvl="2"/>
            <a:r>
              <a:rPr lang="fr-FR" b="1" dirty="0" smtClean="0">
                <a:solidFill>
                  <a:srgbClr val="0000FF"/>
                </a:solidFill>
                <a:latin typeface="Courier New" pitchFamily="1" charset="0"/>
                <a:cs typeface="Courier New" pitchFamily="1" charset="0"/>
              </a:rPr>
              <a:t>&lt;</a:t>
            </a:r>
            <a:r>
              <a:rPr lang="fr-FR" b="1" dirty="0">
                <a:solidFill>
                  <a:srgbClr val="0000FF"/>
                </a:solidFill>
                <a:latin typeface="Courier New" pitchFamily="1" charset="0"/>
                <a:cs typeface="Courier New" pitchFamily="1" charset="0"/>
              </a:rPr>
              <a:t>div </a:t>
            </a:r>
            <a:r>
              <a:rPr lang="fr-FR" b="1" dirty="0">
                <a:solidFill>
                  <a:srgbClr val="A50021"/>
                </a:solidFill>
                <a:latin typeface="Courier New" pitchFamily="1" charset="0"/>
                <a:cs typeface="Courier New" pitchFamily="1" charset="0"/>
              </a:rPr>
              <a:t>id</a:t>
            </a:r>
            <a:r>
              <a:rPr lang="fr-FR" b="1" dirty="0">
                <a:solidFill>
                  <a:srgbClr val="5F5F5F"/>
                </a:solidFill>
                <a:latin typeface="Courier New" pitchFamily="1" charset="0"/>
                <a:cs typeface="Courier New" pitchFamily="1" charset="0"/>
              </a:rPr>
              <a:t>=</a:t>
            </a:r>
            <a:r>
              <a:rPr lang="fr-FR" b="1" dirty="0">
                <a:latin typeface="Courier New" pitchFamily="1" charset="0"/>
                <a:cs typeface="Courier New" pitchFamily="1" charset="0"/>
              </a:rPr>
              <a:t>"</a:t>
            </a:r>
            <a:r>
              <a:rPr lang="fr-FR" b="1" dirty="0">
                <a:solidFill>
                  <a:srgbClr val="00B050"/>
                </a:solidFill>
                <a:latin typeface="Courier New" pitchFamily="1" charset="0"/>
                <a:cs typeface="Courier New" pitchFamily="1" charset="0"/>
              </a:rPr>
              <a:t>banner</a:t>
            </a:r>
            <a:r>
              <a:rPr lang="fr-FR" b="1" dirty="0">
                <a:latin typeface="Courier New" pitchFamily="1" charset="0"/>
                <a:cs typeface="Courier New" pitchFamily="1" charset="0"/>
              </a:rPr>
              <a:t>"</a:t>
            </a:r>
            <a:r>
              <a:rPr lang="fr-FR" b="1" dirty="0">
                <a:solidFill>
                  <a:srgbClr val="0000FF"/>
                </a:solidFill>
                <a:latin typeface="Courier New" pitchFamily="1" charset="0"/>
                <a:cs typeface="Courier New" pitchFamily="1" charset="0"/>
              </a:rPr>
              <a:t>&gt;</a:t>
            </a:r>
          </a:p>
          <a:p>
            <a:pPr lvl="3"/>
            <a:r>
              <a:rPr lang="fr-FR" b="1" dirty="0">
                <a:solidFill>
                  <a:srgbClr val="0000FF"/>
                </a:solidFill>
                <a:latin typeface="Courier New" pitchFamily="1" charset="0"/>
                <a:cs typeface="Courier New" pitchFamily="1" charset="0"/>
              </a:rPr>
              <a:t>&lt;</a:t>
            </a:r>
            <a:r>
              <a:rPr lang="fr-FR" b="1" dirty="0" err="1">
                <a:solidFill>
                  <a:srgbClr val="0000FF"/>
                </a:solidFill>
                <a:latin typeface="Courier New" pitchFamily="1" charset="0"/>
                <a:cs typeface="Courier New" pitchFamily="1" charset="0"/>
              </a:rPr>
              <a:t>img</a:t>
            </a:r>
            <a:r>
              <a:rPr lang="fr-FR" b="1" dirty="0">
                <a:latin typeface="Courier New" pitchFamily="1" charset="0"/>
                <a:cs typeface="Courier New" pitchFamily="1" charset="0"/>
              </a:rPr>
              <a:t> </a:t>
            </a:r>
            <a:r>
              <a:rPr lang="fr-FR" b="1" dirty="0" err="1">
                <a:solidFill>
                  <a:srgbClr val="A50021"/>
                </a:solidFill>
                <a:latin typeface="Courier New" pitchFamily="1" charset="0"/>
                <a:cs typeface="Courier New" pitchFamily="1" charset="0"/>
              </a:rPr>
              <a:t>src</a:t>
            </a:r>
            <a:r>
              <a:rPr lang="fr-FR" b="1" dirty="0">
                <a:solidFill>
                  <a:srgbClr val="5F5F5F"/>
                </a:solidFill>
                <a:latin typeface="Courier New" pitchFamily="1" charset="0"/>
                <a:cs typeface="Courier New" pitchFamily="1" charset="0"/>
              </a:rPr>
              <a:t>=</a:t>
            </a:r>
            <a:r>
              <a:rPr lang="fr-FR" b="1" dirty="0">
                <a:latin typeface="Courier New" pitchFamily="1" charset="0"/>
                <a:cs typeface="Courier New" pitchFamily="1" charset="0"/>
              </a:rPr>
              <a:t>"</a:t>
            </a:r>
            <a:r>
              <a:rPr lang="fr-FR" b="1" dirty="0" err="1">
                <a:solidFill>
                  <a:srgbClr val="00B050"/>
                </a:solidFill>
                <a:latin typeface="Courier New" pitchFamily="1" charset="0"/>
                <a:cs typeface="Courier New" pitchFamily="1" charset="0"/>
              </a:rPr>
              <a:t>ban.jpg</a:t>
            </a:r>
            <a:r>
              <a:rPr lang="fr-FR" b="1" dirty="0">
                <a:latin typeface="Courier New" pitchFamily="1" charset="0"/>
                <a:cs typeface="Courier New" pitchFamily="1" charset="0"/>
              </a:rPr>
              <a:t>" </a:t>
            </a:r>
            <a:r>
              <a:rPr lang="fr-FR" b="1" dirty="0" err="1">
                <a:solidFill>
                  <a:srgbClr val="A50021"/>
                </a:solidFill>
                <a:latin typeface="Courier New" pitchFamily="1" charset="0"/>
                <a:cs typeface="Courier New" pitchFamily="1" charset="0"/>
              </a:rPr>
              <a:t>alt</a:t>
            </a:r>
            <a:r>
              <a:rPr lang="fr-FR" b="1" dirty="0">
                <a:solidFill>
                  <a:srgbClr val="5F5F5F"/>
                </a:solidFill>
                <a:latin typeface="Courier New" pitchFamily="1" charset="0"/>
                <a:cs typeface="Courier New" pitchFamily="1" charset="0"/>
              </a:rPr>
              <a:t>=</a:t>
            </a:r>
            <a:r>
              <a:rPr lang="fr-FR" b="1" dirty="0">
                <a:latin typeface="Courier New" pitchFamily="1" charset="0"/>
                <a:cs typeface="Courier New" pitchFamily="1" charset="0"/>
              </a:rPr>
              <a:t>"</a:t>
            </a:r>
            <a:r>
              <a:rPr lang="fr-FR" b="1" dirty="0">
                <a:solidFill>
                  <a:srgbClr val="00B050"/>
                </a:solidFill>
                <a:latin typeface="Courier New" pitchFamily="1" charset="0"/>
                <a:cs typeface="Courier New" pitchFamily="1" charset="0"/>
              </a:rPr>
              <a:t>banner</a:t>
            </a:r>
            <a:r>
              <a:rPr lang="fr-FR" b="1" dirty="0">
                <a:latin typeface="Courier New" pitchFamily="1" charset="0"/>
                <a:cs typeface="Courier New" pitchFamily="1" charset="0"/>
              </a:rPr>
              <a:t>" </a:t>
            </a:r>
            <a:r>
              <a:rPr lang="fr-FR" b="1" dirty="0">
                <a:solidFill>
                  <a:srgbClr val="0000FF"/>
                </a:solidFill>
                <a:latin typeface="Courier New" pitchFamily="1" charset="0"/>
                <a:cs typeface="Courier New" pitchFamily="1" charset="0"/>
              </a:rPr>
              <a:t>/&gt;</a:t>
            </a:r>
          </a:p>
          <a:p>
            <a:pPr lvl="2">
              <a:spcAft>
                <a:spcPts val="600"/>
              </a:spcAft>
            </a:pPr>
            <a:r>
              <a:rPr lang="fr-FR" b="1" dirty="0">
                <a:solidFill>
                  <a:srgbClr val="0000FF"/>
                </a:solidFill>
                <a:latin typeface="Courier New" pitchFamily="1" charset="0"/>
                <a:cs typeface="Courier New" pitchFamily="1" charset="0"/>
              </a:rPr>
              <a:t>&lt;/div&gt;</a:t>
            </a:r>
          </a:p>
          <a:p>
            <a:pPr lvl="2"/>
            <a:r>
              <a:rPr lang="fr-FR" b="1" dirty="0" smtClean="0">
                <a:solidFill>
                  <a:srgbClr val="0000FF"/>
                </a:solidFill>
                <a:latin typeface="Courier New" pitchFamily="1" charset="0"/>
                <a:cs typeface="Courier New" pitchFamily="1" charset="0"/>
              </a:rPr>
              <a:t>&lt;</a:t>
            </a:r>
            <a:r>
              <a:rPr lang="fr-FR" b="1" dirty="0" err="1" smtClean="0">
                <a:solidFill>
                  <a:srgbClr val="0000FF"/>
                </a:solidFill>
                <a:latin typeface="Courier New" pitchFamily="1" charset="0"/>
                <a:cs typeface="Courier New" pitchFamily="1" charset="0"/>
              </a:rPr>
              <a:t>nav</a:t>
            </a:r>
            <a:r>
              <a:rPr lang="fr-FR" b="1" dirty="0" smtClean="0">
                <a:solidFill>
                  <a:srgbClr val="0000FF"/>
                </a:solidFill>
                <a:latin typeface="Courier New" pitchFamily="1" charset="0"/>
                <a:cs typeface="Courier New" pitchFamily="1" charset="0"/>
              </a:rPr>
              <a:t>&gt;</a:t>
            </a:r>
            <a:endParaRPr lang="fr-FR" b="1" dirty="0">
              <a:solidFill>
                <a:srgbClr val="0000FF"/>
              </a:solidFill>
              <a:latin typeface="Courier New" pitchFamily="1" charset="0"/>
              <a:cs typeface="Courier New" pitchFamily="1" charset="0"/>
            </a:endParaRPr>
          </a:p>
          <a:p>
            <a:pPr lvl="2"/>
            <a:r>
              <a:rPr lang="fr-FR" b="1" dirty="0">
                <a:solidFill>
                  <a:srgbClr val="0000FF"/>
                </a:solidFill>
                <a:latin typeface="Courier New" pitchFamily="1" charset="0"/>
                <a:cs typeface="Courier New" pitchFamily="1" charset="0"/>
              </a:rPr>
              <a:t>&lt;</a:t>
            </a:r>
            <a:r>
              <a:rPr lang="fr-FR" b="1" dirty="0" err="1">
                <a:solidFill>
                  <a:srgbClr val="0000FF"/>
                </a:solidFill>
                <a:latin typeface="Courier New" pitchFamily="1" charset="0"/>
                <a:cs typeface="Courier New" pitchFamily="1" charset="0"/>
              </a:rPr>
              <a:t>ul</a:t>
            </a:r>
            <a:r>
              <a:rPr lang="fr-FR" b="1" dirty="0">
                <a:solidFill>
                  <a:srgbClr val="0000FF"/>
                </a:solidFill>
                <a:latin typeface="Courier New" pitchFamily="1" charset="0"/>
                <a:cs typeface="Courier New" pitchFamily="1" charset="0"/>
              </a:rPr>
              <a:t>&gt;</a:t>
            </a:r>
          </a:p>
          <a:p>
            <a:pPr lvl="3"/>
            <a:r>
              <a:rPr lang="fr-FR" b="1" dirty="0">
                <a:solidFill>
                  <a:srgbClr val="0000FF"/>
                </a:solidFill>
                <a:latin typeface="Courier New" pitchFamily="1" charset="0"/>
                <a:cs typeface="Courier New" pitchFamily="1" charset="0"/>
              </a:rPr>
              <a:t>&lt;li&gt;&lt;a</a:t>
            </a:r>
            <a:r>
              <a:rPr lang="fr-FR" b="1" dirty="0">
                <a:latin typeface="Courier New" pitchFamily="1" charset="0"/>
                <a:cs typeface="Courier New" pitchFamily="1" charset="0"/>
              </a:rPr>
              <a:t> </a:t>
            </a:r>
            <a:r>
              <a:rPr lang="fr-FR" b="1" dirty="0" err="1">
                <a:solidFill>
                  <a:srgbClr val="A50021"/>
                </a:solidFill>
                <a:latin typeface="Courier New" pitchFamily="1" charset="0"/>
                <a:cs typeface="Courier New" pitchFamily="1" charset="0"/>
              </a:rPr>
              <a:t>href</a:t>
            </a:r>
            <a:r>
              <a:rPr lang="fr-FR" b="1" dirty="0">
                <a:solidFill>
                  <a:srgbClr val="5F5F5F"/>
                </a:solidFill>
                <a:latin typeface="Courier New" pitchFamily="1" charset="0"/>
                <a:cs typeface="Courier New" pitchFamily="1" charset="0"/>
              </a:rPr>
              <a:t>=</a:t>
            </a:r>
            <a:r>
              <a:rPr lang="fr-FR" b="1" dirty="0">
                <a:latin typeface="Courier New" pitchFamily="1" charset="0"/>
                <a:cs typeface="Courier New" pitchFamily="1" charset="0"/>
              </a:rPr>
              <a:t>"</a:t>
            </a:r>
            <a:r>
              <a:rPr lang="fr-FR" b="1" dirty="0" err="1">
                <a:solidFill>
                  <a:srgbClr val="00B050"/>
                </a:solidFill>
                <a:latin typeface="Courier New" pitchFamily="1" charset="0"/>
                <a:cs typeface="Courier New" pitchFamily="1" charset="0"/>
              </a:rPr>
              <a:t>home.html</a:t>
            </a:r>
            <a:r>
              <a:rPr lang="fr-FR" b="1" dirty="0">
                <a:latin typeface="Courier New" pitchFamily="1" charset="0"/>
                <a:cs typeface="Courier New" pitchFamily="1" charset="0"/>
              </a:rPr>
              <a:t>"</a:t>
            </a:r>
            <a:r>
              <a:rPr lang="fr-FR" b="1" dirty="0">
                <a:solidFill>
                  <a:srgbClr val="0000FF"/>
                </a:solidFill>
                <a:latin typeface="Courier New" pitchFamily="1" charset="0"/>
                <a:cs typeface="Courier New" pitchFamily="1" charset="0"/>
              </a:rPr>
              <a:t>&gt;</a:t>
            </a:r>
            <a:r>
              <a:rPr lang="fr-FR" b="1" dirty="0">
                <a:latin typeface="Courier New" pitchFamily="1" charset="0"/>
                <a:cs typeface="Courier New" pitchFamily="1" charset="0"/>
              </a:rPr>
              <a:t>Home</a:t>
            </a:r>
            <a:r>
              <a:rPr lang="fr-FR" b="1" dirty="0">
                <a:solidFill>
                  <a:srgbClr val="0000FF"/>
                </a:solidFill>
                <a:latin typeface="Courier New" pitchFamily="1" charset="0"/>
                <a:cs typeface="Courier New" pitchFamily="1" charset="0"/>
              </a:rPr>
              <a:t>&lt;/a&gt;</a:t>
            </a:r>
            <a:r>
              <a:rPr lang="fr-FR" b="1" dirty="0" smtClean="0">
                <a:solidFill>
                  <a:srgbClr val="0000FF"/>
                </a:solidFill>
                <a:latin typeface="Courier New" pitchFamily="1" charset="0"/>
                <a:cs typeface="Courier New" pitchFamily="1" charset="0"/>
              </a:rPr>
              <a:t>&lt;/li</a:t>
            </a:r>
            <a:r>
              <a:rPr lang="fr-FR" b="1" dirty="0">
                <a:solidFill>
                  <a:srgbClr val="0000FF"/>
                </a:solidFill>
                <a:latin typeface="Courier New" pitchFamily="1" charset="0"/>
                <a:cs typeface="Courier New" pitchFamily="1" charset="0"/>
              </a:rPr>
              <a:t>&gt;</a:t>
            </a:r>
          </a:p>
          <a:p>
            <a:pPr lvl="3"/>
            <a:r>
              <a:rPr lang="fr-FR" b="1" dirty="0">
                <a:solidFill>
                  <a:srgbClr val="0000FF"/>
                </a:solidFill>
                <a:latin typeface="Courier New" pitchFamily="1" charset="0"/>
                <a:cs typeface="Courier New" pitchFamily="1" charset="0"/>
              </a:rPr>
              <a:t>&lt;li&gt;&lt;a</a:t>
            </a:r>
            <a:r>
              <a:rPr lang="fr-FR" b="1" dirty="0">
                <a:latin typeface="Courier New" pitchFamily="1" charset="0"/>
                <a:cs typeface="Courier New" pitchFamily="1" charset="0"/>
              </a:rPr>
              <a:t> </a:t>
            </a:r>
            <a:r>
              <a:rPr lang="fr-FR" b="1" dirty="0" err="1">
                <a:solidFill>
                  <a:srgbClr val="A50021"/>
                </a:solidFill>
                <a:latin typeface="Courier New" pitchFamily="1" charset="0"/>
                <a:cs typeface="Courier New" pitchFamily="1" charset="0"/>
              </a:rPr>
              <a:t>href</a:t>
            </a:r>
            <a:r>
              <a:rPr lang="fr-FR" b="1" dirty="0">
                <a:solidFill>
                  <a:srgbClr val="5F5F5F"/>
                </a:solidFill>
                <a:latin typeface="Courier New" pitchFamily="1" charset="0"/>
                <a:cs typeface="Courier New" pitchFamily="1" charset="0"/>
              </a:rPr>
              <a:t>=</a:t>
            </a:r>
            <a:r>
              <a:rPr lang="fr-FR" b="1" dirty="0">
                <a:latin typeface="Courier New" pitchFamily="1" charset="0"/>
                <a:cs typeface="Courier New" pitchFamily="1" charset="0"/>
              </a:rPr>
              <a:t>"</a:t>
            </a:r>
            <a:r>
              <a:rPr lang="fr-FR" b="1" dirty="0" err="1">
                <a:solidFill>
                  <a:srgbClr val="00B050"/>
                </a:solidFill>
                <a:latin typeface="Courier New" pitchFamily="1" charset="0"/>
                <a:cs typeface="Courier New" pitchFamily="1" charset="0"/>
              </a:rPr>
              <a:t>forum.html</a:t>
            </a:r>
            <a:r>
              <a:rPr lang="fr-FR" b="1" dirty="0">
                <a:latin typeface="Courier New" pitchFamily="1" charset="0"/>
                <a:cs typeface="Courier New" pitchFamily="1" charset="0"/>
              </a:rPr>
              <a:t>"</a:t>
            </a:r>
            <a:r>
              <a:rPr lang="fr-FR" b="1" dirty="0">
                <a:solidFill>
                  <a:srgbClr val="0000FF"/>
                </a:solidFill>
                <a:latin typeface="Courier New" pitchFamily="1" charset="0"/>
                <a:cs typeface="Courier New" pitchFamily="1" charset="0"/>
              </a:rPr>
              <a:t>&gt;</a:t>
            </a:r>
            <a:r>
              <a:rPr lang="fr-FR" b="1" dirty="0">
                <a:latin typeface="Courier New" pitchFamily="1" charset="0"/>
                <a:cs typeface="Courier New" pitchFamily="1" charset="0"/>
              </a:rPr>
              <a:t>Forum</a:t>
            </a:r>
            <a:r>
              <a:rPr lang="fr-FR" b="1" dirty="0">
                <a:solidFill>
                  <a:srgbClr val="0000FF"/>
                </a:solidFill>
                <a:latin typeface="Courier New" pitchFamily="1" charset="0"/>
                <a:cs typeface="Courier New" pitchFamily="1" charset="0"/>
              </a:rPr>
              <a:t>&lt;/a&gt;&lt;/li&gt;</a:t>
            </a:r>
          </a:p>
          <a:p>
            <a:pPr lvl="2"/>
            <a:r>
              <a:rPr lang="fr-FR" b="1" dirty="0">
                <a:solidFill>
                  <a:srgbClr val="0000FF"/>
                </a:solidFill>
                <a:latin typeface="Courier New" pitchFamily="1" charset="0"/>
                <a:cs typeface="Courier New" pitchFamily="1" charset="0"/>
              </a:rPr>
              <a:t>&lt;/</a:t>
            </a:r>
            <a:r>
              <a:rPr lang="fr-FR" b="1" dirty="0" err="1">
                <a:solidFill>
                  <a:srgbClr val="0000FF"/>
                </a:solidFill>
                <a:latin typeface="Courier New" pitchFamily="1" charset="0"/>
                <a:cs typeface="Courier New" pitchFamily="1" charset="0"/>
              </a:rPr>
              <a:t>ul</a:t>
            </a:r>
            <a:r>
              <a:rPr lang="fr-FR" b="1" dirty="0">
                <a:solidFill>
                  <a:srgbClr val="0000FF"/>
                </a:solidFill>
                <a:latin typeface="Courier New" pitchFamily="1" charset="0"/>
                <a:cs typeface="Courier New" pitchFamily="1" charset="0"/>
              </a:rPr>
              <a:t>&gt;</a:t>
            </a:r>
          </a:p>
          <a:p>
            <a:pPr lvl="2">
              <a:spcAft>
                <a:spcPts val="1200"/>
              </a:spcAft>
            </a:pPr>
            <a:r>
              <a:rPr lang="fr-FR" b="1" dirty="0">
                <a:solidFill>
                  <a:srgbClr val="0000FF"/>
                </a:solidFill>
                <a:latin typeface="Courier New" pitchFamily="1" charset="0"/>
                <a:cs typeface="Courier New" pitchFamily="1" charset="0"/>
              </a:rPr>
              <a:t>&lt;</a:t>
            </a:r>
            <a:r>
              <a:rPr lang="fr-FR" b="1" dirty="0" smtClean="0">
                <a:solidFill>
                  <a:srgbClr val="0000FF"/>
                </a:solidFill>
                <a:latin typeface="Courier New" pitchFamily="1" charset="0"/>
                <a:cs typeface="Courier New" pitchFamily="1" charset="0"/>
              </a:rPr>
              <a:t>/</a:t>
            </a:r>
            <a:r>
              <a:rPr lang="fr-FR" b="1" dirty="0" err="1" smtClean="0">
                <a:solidFill>
                  <a:srgbClr val="0000FF"/>
                </a:solidFill>
                <a:latin typeface="Courier New" pitchFamily="1" charset="0"/>
                <a:cs typeface="Courier New" pitchFamily="1" charset="0"/>
              </a:rPr>
              <a:t>nav</a:t>
            </a:r>
            <a:r>
              <a:rPr lang="fr-FR" b="1" dirty="0" smtClean="0">
                <a:solidFill>
                  <a:srgbClr val="0000FF"/>
                </a:solidFill>
                <a:latin typeface="Courier New" pitchFamily="1" charset="0"/>
                <a:cs typeface="Courier New" pitchFamily="1" charset="0"/>
              </a:rPr>
              <a:t>&gt;</a:t>
            </a:r>
            <a:endParaRPr lang="fr-FR" b="1" dirty="0">
              <a:solidFill>
                <a:srgbClr val="0000FF"/>
              </a:solidFill>
              <a:latin typeface="Courier New" pitchFamily="1" charset="0"/>
              <a:cs typeface="Courier New" pitchFamily="1" charset="0"/>
            </a:endParaRPr>
          </a:p>
          <a:p>
            <a:pPr lvl="2"/>
            <a:r>
              <a:rPr lang="fr-FR" b="1" dirty="0" smtClean="0">
                <a:solidFill>
                  <a:srgbClr val="0000FF"/>
                </a:solidFill>
                <a:latin typeface="Courier New" pitchFamily="1" charset="0"/>
                <a:cs typeface="Courier New" pitchFamily="1" charset="0"/>
              </a:rPr>
              <a:t>&lt;header&gt;</a:t>
            </a:r>
            <a:endParaRPr lang="fr-FR" b="1" dirty="0">
              <a:solidFill>
                <a:srgbClr val="0000FF"/>
              </a:solidFill>
              <a:latin typeface="Courier New" pitchFamily="1" charset="0"/>
              <a:cs typeface="Courier New" pitchFamily="1" charset="0"/>
            </a:endParaRPr>
          </a:p>
          <a:p>
            <a:pPr lvl="3"/>
            <a:r>
              <a:rPr lang="fr-FR" b="1" dirty="0">
                <a:solidFill>
                  <a:srgbClr val="0000FF"/>
                </a:solidFill>
                <a:latin typeface="Courier New" pitchFamily="1" charset="0"/>
                <a:cs typeface="Courier New" pitchFamily="1" charset="0"/>
              </a:rPr>
              <a:t>&lt;h1&gt;</a:t>
            </a:r>
            <a:r>
              <a:rPr lang="fr-FR" b="1" dirty="0" err="1">
                <a:latin typeface="Courier New" pitchFamily="1" charset="0"/>
                <a:cs typeface="Courier New" pitchFamily="1" charset="0"/>
              </a:rPr>
              <a:t>Welcome</a:t>
            </a:r>
            <a:r>
              <a:rPr lang="fr-FR" b="1" dirty="0">
                <a:latin typeface="Courier New" pitchFamily="1" charset="0"/>
                <a:cs typeface="Courier New" pitchFamily="1" charset="0"/>
              </a:rPr>
              <a:t> on </a:t>
            </a:r>
            <a:r>
              <a:rPr lang="fr-FR" b="1" dirty="0" err="1">
                <a:latin typeface="Courier New" pitchFamily="1" charset="0"/>
                <a:cs typeface="Courier New" pitchFamily="1" charset="0"/>
              </a:rPr>
              <a:t>my</a:t>
            </a:r>
            <a:r>
              <a:rPr lang="fr-FR" b="1" dirty="0">
                <a:latin typeface="Courier New" pitchFamily="1" charset="0"/>
                <a:cs typeface="Courier New" pitchFamily="1" charset="0"/>
              </a:rPr>
              <a:t> </a:t>
            </a:r>
            <a:r>
              <a:rPr lang="fr-FR" b="1" dirty="0" err="1">
                <a:latin typeface="Courier New" pitchFamily="1" charset="0"/>
                <a:cs typeface="Courier New" pitchFamily="1" charset="0"/>
              </a:rPr>
              <a:t>Website</a:t>
            </a:r>
            <a:r>
              <a:rPr lang="fr-FR" b="1" dirty="0">
                <a:solidFill>
                  <a:srgbClr val="0000FF"/>
                </a:solidFill>
                <a:latin typeface="Courier New" pitchFamily="1" charset="0"/>
                <a:cs typeface="Courier New" pitchFamily="1" charset="0"/>
              </a:rPr>
              <a:t>&lt;/h1&gt;</a:t>
            </a:r>
          </a:p>
          <a:p>
            <a:pPr lvl="2">
              <a:spcAft>
                <a:spcPts val="800"/>
              </a:spcAft>
            </a:pPr>
            <a:r>
              <a:rPr lang="fr-FR" b="1" dirty="0">
                <a:solidFill>
                  <a:srgbClr val="0000FF"/>
                </a:solidFill>
                <a:latin typeface="Courier New" pitchFamily="1" charset="0"/>
                <a:cs typeface="Courier New" pitchFamily="1" charset="0"/>
              </a:rPr>
              <a:t>&lt;</a:t>
            </a:r>
            <a:r>
              <a:rPr lang="fr-FR" b="1" dirty="0" smtClean="0">
                <a:solidFill>
                  <a:srgbClr val="0000FF"/>
                </a:solidFill>
                <a:latin typeface="Courier New" pitchFamily="1" charset="0"/>
                <a:cs typeface="Courier New" pitchFamily="1" charset="0"/>
              </a:rPr>
              <a:t>/header&gt;</a:t>
            </a:r>
            <a:endParaRPr lang="fr-FR" b="1" dirty="0">
              <a:solidFill>
                <a:srgbClr val="0000FF"/>
              </a:solidFill>
              <a:latin typeface="Courier New" pitchFamily="1" charset="0"/>
              <a:cs typeface="Courier New" pitchFamily="1" charset="0"/>
            </a:endParaRPr>
          </a:p>
          <a:p>
            <a:pPr lvl="2"/>
            <a:r>
              <a:rPr lang="fr-FR" b="1" dirty="0" smtClean="0">
                <a:solidFill>
                  <a:srgbClr val="0000FF"/>
                </a:solidFill>
                <a:latin typeface="Courier New" pitchFamily="1" charset="0"/>
                <a:cs typeface="Courier New" pitchFamily="1" charset="0"/>
              </a:rPr>
              <a:t>&lt;</a:t>
            </a:r>
            <a:r>
              <a:rPr lang="fr-FR" b="1" dirty="0" err="1" smtClean="0">
                <a:solidFill>
                  <a:srgbClr val="0000FF"/>
                </a:solidFill>
                <a:latin typeface="Courier New" pitchFamily="1" charset="0"/>
                <a:cs typeface="Courier New" pitchFamily="1" charset="0"/>
              </a:rPr>
              <a:t>footer</a:t>
            </a:r>
            <a:r>
              <a:rPr lang="fr-FR" b="1" dirty="0" smtClean="0">
                <a:solidFill>
                  <a:srgbClr val="0000FF"/>
                </a:solidFill>
                <a:latin typeface="Courier New" pitchFamily="1" charset="0"/>
                <a:cs typeface="Courier New" pitchFamily="1" charset="0"/>
              </a:rPr>
              <a:t>&gt;</a:t>
            </a:r>
            <a:endParaRPr lang="fr-FR" b="1" dirty="0">
              <a:solidFill>
                <a:srgbClr val="0000FF"/>
              </a:solidFill>
              <a:latin typeface="Courier New" pitchFamily="1" charset="0"/>
              <a:cs typeface="Courier New" pitchFamily="1" charset="0"/>
            </a:endParaRPr>
          </a:p>
          <a:p>
            <a:pPr lvl="3"/>
            <a:r>
              <a:rPr lang="fr-FR" b="1" dirty="0">
                <a:latin typeface="Courier New" pitchFamily="1" charset="0"/>
                <a:cs typeface="Courier New" pitchFamily="1" charset="0"/>
              </a:rPr>
              <a:t>Copyright </a:t>
            </a:r>
            <a:r>
              <a:rPr lang="fr-FR" b="1" dirty="0" err="1" smtClean="0">
                <a:latin typeface="Courier New" pitchFamily="1" charset="0"/>
                <a:cs typeface="Courier New" pitchFamily="1" charset="0"/>
              </a:rPr>
              <a:t>WebDev</a:t>
            </a:r>
            <a:r>
              <a:rPr lang="fr-FR" b="1" dirty="0" smtClean="0">
                <a:latin typeface="Courier New" pitchFamily="1" charset="0"/>
                <a:cs typeface="Courier New" pitchFamily="1" charset="0"/>
              </a:rPr>
              <a:t> </a:t>
            </a:r>
            <a:r>
              <a:rPr lang="en-US" b="1" dirty="0" smtClean="0">
                <a:latin typeface="Courier New" pitchFamily="1" charset="0"/>
                <a:cs typeface="Courier New" pitchFamily="1" charset="0"/>
              </a:rPr>
              <a:t>&amp;</a:t>
            </a:r>
            <a:r>
              <a:rPr lang="en-US" b="1" dirty="0">
                <a:latin typeface="Courier New" pitchFamily="1" charset="0"/>
                <a:cs typeface="Courier New" pitchFamily="1" charset="0"/>
              </a:rPr>
              <a:t>#169; </a:t>
            </a:r>
            <a:r>
              <a:rPr lang="en-US" b="1" dirty="0" smtClean="0">
                <a:latin typeface="Courier New" pitchFamily="1" charset="0"/>
                <a:cs typeface="Courier New" pitchFamily="1" charset="0"/>
              </a:rPr>
              <a:t>2012</a:t>
            </a:r>
            <a:endParaRPr lang="en-US" b="1" dirty="0">
              <a:latin typeface="Courier New" pitchFamily="1" charset="0"/>
              <a:cs typeface="Courier New" pitchFamily="1" charset="0"/>
            </a:endParaRPr>
          </a:p>
          <a:p>
            <a:pPr lvl="2"/>
            <a:r>
              <a:rPr lang="fr-FR" b="1" dirty="0">
                <a:solidFill>
                  <a:srgbClr val="0000FF"/>
                </a:solidFill>
                <a:latin typeface="Courier New" pitchFamily="1" charset="0"/>
                <a:cs typeface="Courier New" pitchFamily="1" charset="0"/>
              </a:rPr>
              <a:t>&lt;</a:t>
            </a:r>
            <a:r>
              <a:rPr lang="fr-FR" b="1" dirty="0" smtClean="0">
                <a:solidFill>
                  <a:srgbClr val="0000FF"/>
                </a:solidFill>
                <a:latin typeface="Courier New" pitchFamily="1" charset="0"/>
                <a:cs typeface="Courier New" pitchFamily="1" charset="0"/>
              </a:rPr>
              <a:t>/</a:t>
            </a:r>
            <a:r>
              <a:rPr lang="fr-FR" b="1" dirty="0" err="1" smtClean="0">
                <a:solidFill>
                  <a:srgbClr val="0000FF"/>
                </a:solidFill>
                <a:latin typeface="Courier New" pitchFamily="1" charset="0"/>
                <a:cs typeface="Courier New" pitchFamily="1" charset="0"/>
              </a:rPr>
              <a:t>footer</a:t>
            </a:r>
            <a:r>
              <a:rPr lang="fr-FR" b="1" dirty="0" smtClean="0">
                <a:solidFill>
                  <a:srgbClr val="0000FF"/>
                </a:solidFill>
                <a:latin typeface="Courier New" pitchFamily="1" charset="0"/>
                <a:cs typeface="Courier New" pitchFamily="1" charset="0"/>
              </a:rPr>
              <a:t>&gt;</a:t>
            </a:r>
          </a:p>
          <a:p>
            <a:pPr lvl="2"/>
            <a:r>
              <a:rPr lang="fr-FR" b="1" dirty="0" smtClean="0">
                <a:solidFill>
                  <a:srgbClr val="0000FF"/>
                </a:solidFill>
                <a:latin typeface="Courier New" pitchFamily="1" charset="0"/>
                <a:cs typeface="Courier New" pitchFamily="1" charset="0"/>
              </a:rPr>
              <a:t>...</a:t>
            </a:r>
            <a:endParaRPr lang="fr-FR" b="1" dirty="0">
              <a:solidFill>
                <a:srgbClr val="008000"/>
              </a:solidFill>
              <a:latin typeface="Courier New" pitchFamily="1" charset="0"/>
              <a:cs typeface="Courier New" pitchFamily="1" charset="0"/>
            </a:endParaRPr>
          </a:p>
        </p:txBody>
      </p:sp>
      <p:cxnSp>
        <p:nvCxnSpPr>
          <p:cNvPr id="7" name="Connecteur droit 6"/>
          <p:cNvCxnSpPr/>
          <p:nvPr/>
        </p:nvCxnSpPr>
        <p:spPr>
          <a:xfrm>
            <a:off x="1115616" y="72008"/>
            <a:ext cx="0" cy="5161756"/>
          </a:xfrm>
          <a:prstGeom prst="line">
            <a:avLst/>
          </a:prstGeom>
        </p:spPr>
        <p:style>
          <a:lnRef idx="2">
            <a:schemeClr val="dk1"/>
          </a:lnRef>
          <a:fillRef idx="0">
            <a:schemeClr val="dk1"/>
          </a:fillRef>
          <a:effectRef idx="1">
            <a:schemeClr val="dk1"/>
          </a:effectRef>
          <a:fontRef idx="minor">
            <a:schemeClr val="tx1"/>
          </a:fontRef>
        </p:style>
      </p:cxnSp>
      <p:sp>
        <p:nvSpPr>
          <p:cNvPr id="8" name="ZoneTexte 7"/>
          <p:cNvSpPr txBox="1"/>
          <p:nvPr/>
        </p:nvSpPr>
        <p:spPr>
          <a:xfrm rot="16200000">
            <a:off x="-1575102" y="2410643"/>
            <a:ext cx="4464496" cy="461665"/>
          </a:xfrm>
          <a:prstGeom prst="rect">
            <a:avLst/>
          </a:prstGeom>
          <a:noFill/>
        </p:spPr>
        <p:txBody>
          <a:bodyPr wrap="square" rtlCol="0">
            <a:spAutoFit/>
          </a:bodyPr>
          <a:lstStyle/>
          <a:p>
            <a:pPr algn="ctr"/>
            <a:r>
              <a:rPr lang="fr-FR" sz="2400" b="1" dirty="0" err="1" smtClean="0">
                <a:latin typeface="Calibri (Heading)"/>
                <a:cs typeface="Calibri (Heading)"/>
              </a:rPr>
              <a:t>Splitting</a:t>
            </a:r>
            <a:r>
              <a:rPr lang="fr-FR" sz="2400" b="1" dirty="0" smtClean="0">
                <a:latin typeface="Calibri (Heading)"/>
                <a:cs typeface="Calibri (Heading)"/>
              </a:rPr>
              <a:t> up the page</a:t>
            </a:r>
            <a:endParaRPr lang="fr-FR" sz="2400" b="1" dirty="0">
              <a:latin typeface="Calibri (Heading)"/>
              <a:cs typeface="Calibri (Heading)"/>
            </a:endParaRPr>
          </a:p>
        </p:txBody>
      </p:sp>
      <p:sp>
        <p:nvSpPr>
          <p:cNvPr id="3" name="Rounded Rectangle 2"/>
          <p:cNvSpPr/>
          <p:nvPr/>
        </p:nvSpPr>
        <p:spPr>
          <a:xfrm>
            <a:off x="1331640" y="409228"/>
            <a:ext cx="7344816" cy="864096"/>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ounded Rectangle 8"/>
          <p:cNvSpPr/>
          <p:nvPr/>
        </p:nvSpPr>
        <p:spPr>
          <a:xfrm>
            <a:off x="1331640" y="1345332"/>
            <a:ext cx="7344816" cy="1656184"/>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ounded Rectangle 9"/>
          <p:cNvSpPr/>
          <p:nvPr/>
        </p:nvSpPr>
        <p:spPr>
          <a:xfrm>
            <a:off x="1331640" y="3073524"/>
            <a:ext cx="7344816" cy="86409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0"/>
          <p:cNvSpPr/>
          <p:nvPr/>
        </p:nvSpPr>
        <p:spPr>
          <a:xfrm>
            <a:off x="1331640" y="4009628"/>
            <a:ext cx="7344816" cy="86409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p:cNvSpPr txBox="1"/>
          <p:nvPr/>
        </p:nvSpPr>
        <p:spPr>
          <a:xfrm>
            <a:off x="6804248" y="595635"/>
            <a:ext cx="1656184" cy="461665"/>
          </a:xfrm>
          <a:prstGeom prst="rect">
            <a:avLst/>
          </a:prstGeom>
          <a:noFill/>
        </p:spPr>
        <p:txBody>
          <a:bodyPr wrap="square" rtlCol="0">
            <a:spAutoFit/>
          </a:bodyPr>
          <a:lstStyle/>
          <a:p>
            <a:pPr algn="r"/>
            <a:r>
              <a:rPr lang="en-US" sz="2400" b="1" dirty="0" smtClean="0">
                <a:latin typeface="+mn-lt"/>
              </a:rPr>
              <a:t>Banner</a:t>
            </a:r>
            <a:endParaRPr lang="en-US" sz="2400" b="1" dirty="0">
              <a:latin typeface="+mn-lt"/>
            </a:endParaRPr>
          </a:p>
        </p:txBody>
      </p:sp>
      <p:sp>
        <p:nvSpPr>
          <p:cNvPr id="12" name="TextBox 11"/>
          <p:cNvSpPr txBox="1"/>
          <p:nvPr/>
        </p:nvSpPr>
        <p:spPr>
          <a:xfrm>
            <a:off x="6804248" y="1891779"/>
            <a:ext cx="1656184" cy="461665"/>
          </a:xfrm>
          <a:prstGeom prst="rect">
            <a:avLst/>
          </a:prstGeom>
          <a:noFill/>
        </p:spPr>
        <p:txBody>
          <a:bodyPr wrap="square" rtlCol="0">
            <a:spAutoFit/>
          </a:bodyPr>
          <a:lstStyle/>
          <a:p>
            <a:pPr algn="r"/>
            <a:r>
              <a:rPr lang="en-US" sz="2400" b="1" dirty="0" smtClean="0">
                <a:latin typeface="+mn-lt"/>
              </a:rPr>
              <a:t>Menu</a:t>
            </a:r>
            <a:endParaRPr lang="en-US" sz="2400" b="1" dirty="0">
              <a:latin typeface="+mn-lt"/>
            </a:endParaRPr>
          </a:p>
        </p:txBody>
      </p:sp>
      <p:sp>
        <p:nvSpPr>
          <p:cNvPr id="13" name="TextBox 12"/>
          <p:cNvSpPr txBox="1"/>
          <p:nvPr/>
        </p:nvSpPr>
        <p:spPr>
          <a:xfrm>
            <a:off x="6516216" y="3259931"/>
            <a:ext cx="1944216" cy="461665"/>
          </a:xfrm>
          <a:prstGeom prst="rect">
            <a:avLst/>
          </a:prstGeom>
          <a:noFill/>
        </p:spPr>
        <p:txBody>
          <a:bodyPr wrap="square" rtlCol="0">
            <a:spAutoFit/>
          </a:bodyPr>
          <a:lstStyle/>
          <a:p>
            <a:pPr algn="r"/>
            <a:r>
              <a:rPr lang="en-US" sz="2400" b="1" dirty="0" smtClean="0">
                <a:latin typeface="+mn-lt"/>
              </a:rPr>
              <a:t>Main content</a:t>
            </a:r>
            <a:endParaRPr lang="en-US" sz="2400" b="1" dirty="0">
              <a:latin typeface="+mn-lt"/>
            </a:endParaRPr>
          </a:p>
        </p:txBody>
      </p:sp>
      <p:sp>
        <p:nvSpPr>
          <p:cNvPr id="15" name="TextBox 14"/>
          <p:cNvSpPr txBox="1"/>
          <p:nvPr/>
        </p:nvSpPr>
        <p:spPr>
          <a:xfrm>
            <a:off x="6804248" y="4153644"/>
            <a:ext cx="1656184" cy="461665"/>
          </a:xfrm>
          <a:prstGeom prst="rect">
            <a:avLst/>
          </a:prstGeom>
          <a:noFill/>
        </p:spPr>
        <p:txBody>
          <a:bodyPr wrap="square" rtlCol="0">
            <a:spAutoFit/>
          </a:bodyPr>
          <a:lstStyle/>
          <a:p>
            <a:pPr algn="r"/>
            <a:r>
              <a:rPr lang="en-US" sz="2400" b="1" dirty="0" smtClean="0">
                <a:latin typeface="+mn-lt"/>
              </a:rPr>
              <a:t>Footer</a:t>
            </a:r>
            <a:endParaRPr lang="en-US" sz="2400" b="1" dirty="0">
              <a:latin typeface="+mn-lt"/>
            </a:endParaRPr>
          </a:p>
        </p:txBody>
      </p:sp>
    </p:spTree>
    <p:extLst>
      <p:ext uri="{BB962C8B-B14F-4D97-AF65-F5344CB8AC3E}">
        <p14:creationId xmlns:p14="http://schemas.microsoft.com/office/powerpoint/2010/main" val="790377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Without</a:t>
            </a:r>
            <a:r>
              <a:rPr lang="fr-FR" dirty="0" smtClean="0">
                <a:ea typeface="ＭＳ Ｐゴシック" pitchFamily="34" charset="-128"/>
              </a:rPr>
              <a:t> CSS</a:t>
            </a:r>
          </a:p>
        </p:txBody>
      </p:sp>
      <p:sp>
        <p:nvSpPr>
          <p:cNvPr id="17" name="Espace réservé du contenu 3"/>
          <p:cNvSpPr>
            <a:spLocks noGrp="1"/>
          </p:cNvSpPr>
          <p:nvPr>
            <p:ph sz="quarter" idx="13"/>
          </p:nvPr>
        </p:nvSpPr>
        <p:spPr>
          <a:xfrm>
            <a:off x="1116013" y="0"/>
            <a:ext cx="7777162" cy="336550"/>
          </a:xfrm>
        </p:spPr>
        <p:txBody>
          <a:bodyPr/>
          <a:lstStyle/>
          <a:p>
            <a:r>
              <a:rPr lang="fr-FR" dirty="0">
                <a:ea typeface="ＭＳ Ｐゴシック" pitchFamily="34" charset="-128"/>
              </a:rPr>
              <a:t>How to CSS</a:t>
            </a:r>
          </a:p>
        </p:txBody>
      </p:sp>
      <p:pic>
        <p:nvPicPr>
          <p:cNvPr id="14" name="Picture 13" descr="Screen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 y="121268"/>
            <a:ext cx="648000" cy="648000"/>
          </a:xfrm>
          <a:prstGeom prst="rect">
            <a:avLst/>
          </a:prstGeom>
        </p:spPr>
      </p:pic>
      <p:pic>
        <p:nvPicPr>
          <p:cNvPr id="2" name="Image 1"/>
          <p:cNvPicPr>
            <a:picLocks noChangeAspect="1"/>
          </p:cNvPicPr>
          <p:nvPr/>
        </p:nvPicPr>
        <p:blipFill>
          <a:blip r:embed="rId3"/>
          <a:stretch>
            <a:fillRect/>
          </a:stretch>
        </p:blipFill>
        <p:spPr>
          <a:xfrm>
            <a:off x="1043608" y="1177925"/>
            <a:ext cx="7153275" cy="3238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299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08-22 at 11.26.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87" y="1129308"/>
            <a:ext cx="7446426" cy="3888432"/>
          </a:xfrm>
          <a:prstGeom prst="rect">
            <a:avLst/>
          </a:prstGeom>
        </p:spPr>
      </p:pic>
      <p:sp>
        <p:nvSpPr>
          <p:cNvPr id="16"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Display of the </a:t>
            </a:r>
            <a:r>
              <a:rPr lang="fr-FR" dirty="0" err="1" smtClean="0">
                <a:ea typeface="ＭＳ Ｐゴシック" pitchFamily="34" charset="-128"/>
              </a:rPr>
              <a:t>previous</a:t>
            </a:r>
            <a:r>
              <a:rPr lang="fr-FR" dirty="0" smtClean="0">
                <a:ea typeface="ＭＳ Ｐゴシック" pitchFamily="34" charset="-128"/>
              </a:rPr>
              <a:t> page </a:t>
            </a:r>
            <a:r>
              <a:rPr lang="fr-FR" dirty="0" err="1" smtClean="0">
                <a:ea typeface="ＭＳ Ｐゴシック" pitchFamily="34" charset="-128"/>
              </a:rPr>
              <a:t>with</a:t>
            </a:r>
            <a:r>
              <a:rPr lang="fr-FR" dirty="0" smtClean="0">
                <a:ea typeface="ＭＳ Ｐゴシック" pitchFamily="34" charset="-128"/>
              </a:rPr>
              <a:t> CSS</a:t>
            </a:r>
          </a:p>
        </p:txBody>
      </p:sp>
      <p:sp>
        <p:nvSpPr>
          <p:cNvPr id="17" name="Espace réservé du contenu 3"/>
          <p:cNvSpPr>
            <a:spLocks noGrp="1"/>
          </p:cNvSpPr>
          <p:nvPr>
            <p:ph sz="quarter" idx="13"/>
          </p:nvPr>
        </p:nvSpPr>
        <p:spPr>
          <a:xfrm>
            <a:off x="1116013" y="0"/>
            <a:ext cx="7777162" cy="336550"/>
          </a:xfrm>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pic>
        <p:nvPicPr>
          <p:cNvPr id="14" name="Picture 13" descr="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 y="121268"/>
            <a:ext cx="648000" cy="648000"/>
          </a:xfrm>
          <a:prstGeom prst="rect">
            <a:avLst/>
          </a:prstGeom>
        </p:spPr>
      </p:pic>
      <p:pic>
        <p:nvPicPr>
          <p:cNvPr id="21" name="Picture 20" descr="note"/>
          <p:cNvPicPr>
            <a:picLocks noChangeAspect="1" noChangeArrowheads="1"/>
          </p:cNvPicPr>
          <p:nvPr/>
        </p:nvPicPr>
        <p:blipFill>
          <a:blip r:embed="rId4" cstate="print"/>
          <a:srcRect/>
          <a:stretch>
            <a:fillRect/>
          </a:stretch>
        </p:blipFill>
        <p:spPr bwMode="auto">
          <a:xfrm>
            <a:off x="6970159" y="2713484"/>
            <a:ext cx="1778000" cy="1989137"/>
          </a:xfrm>
          <a:prstGeom prst="rect">
            <a:avLst/>
          </a:prstGeom>
          <a:noFill/>
          <a:ln w="9525">
            <a:noFill/>
            <a:miter lim="800000"/>
            <a:headEnd/>
            <a:tailEnd/>
          </a:ln>
        </p:spPr>
      </p:pic>
      <p:sp>
        <p:nvSpPr>
          <p:cNvPr id="22" name="Text Box 21"/>
          <p:cNvSpPr txBox="1">
            <a:spLocks noChangeArrowheads="1"/>
          </p:cNvSpPr>
          <p:nvPr/>
        </p:nvSpPr>
        <p:spPr bwMode="auto">
          <a:xfrm rot="21067787">
            <a:off x="7193997" y="2953386"/>
            <a:ext cx="1543050" cy="1569660"/>
          </a:xfrm>
          <a:prstGeom prst="rect">
            <a:avLst/>
          </a:prstGeom>
          <a:noFill/>
          <a:ln w="12700" algn="ctr">
            <a:noFill/>
            <a:miter lim="800000"/>
            <a:headEnd/>
            <a:tailEnd/>
          </a:ln>
        </p:spPr>
        <p:txBody>
          <a:bodyPr>
            <a:spAutoFit/>
          </a:bodyPr>
          <a:lstStyle/>
          <a:p>
            <a:r>
              <a:rPr lang="fr-FR" sz="2400" dirty="0" err="1">
                <a:latin typeface="+mn-lt"/>
              </a:rPr>
              <a:t>We’ve</a:t>
            </a:r>
            <a:r>
              <a:rPr lang="fr-FR" sz="2400" dirty="0">
                <a:latin typeface="+mn-lt"/>
              </a:rPr>
              <a:t> </a:t>
            </a:r>
            <a:r>
              <a:rPr lang="fr-FR" sz="2400" dirty="0" err="1">
                <a:latin typeface="+mn-lt"/>
              </a:rPr>
              <a:t>used</a:t>
            </a:r>
            <a:r>
              <a:rPr lang="fr-FR" sz="2400" dirty="0">
                <a:latin typeface="+mn-lt"/>
              </a:rPr>
              <a:t> CSS to </a:t>
            </a:r>
            <a:r>
              <a:rPr lang="fr-FR" sz="2400" dirty="0" err="1">
                <a:latin typeface="+mn-lt"/>
              </a:rPr>
              <a:t>obtain</a:t>
            </a:r>
            <a:r>
              <a:rPr lang="fr-FR" sz="2400" dirty="0">
                <a:latin typeface="+mn-lt"/>
              </a:rPr>
              <a:t> </a:t>
            </a:r>
            <a:r>
              <a:rPr lang="fr-FR" sz="2400" dirty="0" err="1">
                <a:latin typeface="+mn-lt"/>
              </a:rPr>
              <a:t>this</a:t>
            </a:r>
            <a:r>
              <a:rPr lang="fr-FR" sz="2400" dirty="0">
                <a:latin typeface="+mn-lt"/>
              </a:rPr>
              <a:t> </a:t>
            </a:r>
            <a:r>
              <a:rPr lang="fr-FR" sz="2400" dirty="0" err="1">
                <a:latin typeface="+mn-lt"/>
              </a:rPr>
              <a:t>result</a:t>
            </a:r>
            <a:r>
              <a:rPr lang="fr-FR" sz="2400" dirty="0">
                <a:latin typeface="+mn-lt"/>
              </a:rPr>
              <a:t>.</a:t>
            </a:r>
            <a:endParaRPr lang="en-US" sz="2400" dirty="0">
              <a:solidFill>
                <a:srgbClr val="4D4D4D"/>
              </a:solidFill>
              <a:latin typeface="+mn-lt"/>
            </a:endParaRPr>
          </a:p>
        </p:txBody>
      </p:sp>
    </p:spTree>
    <p:extLst>
      <p:ext uri="{BB962C8B-B14F-4D97-AF65-F5344CB8AC3E}">
        <p14:creationId xmlns:p14="http://schemas.microsoft.com/office/powerpoint/2010/main" val="242247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Objectives</a:t>
            </a:r>
          </a:p>
        </p:txBody>
      </p:sp>
      <p:sp>
        <p:nvSpPr>
          <p:cNvPr id="34818" name="Espace réservé du contenu 2"/>
          <p:cNvSpPr>
            <a:spLocks noGrp="1"/>
          </p:cNvSpPr>
          <p:nvPr>
            <p:ph idx="1"/>
          </p:nvPr>
        </p:nvSpPr>
        <p:spPr/>
        <p:txBody>
          <a:bodyPr/>
          <a:lstStyle/>
          <a:p>
            <a:pPr marL="0" indent="0">
              <a:buNone/>
            </a:pPr>
            <a:r>
              <a:rPr lang="fr-FR" dirty="0" smtClean="0">
                <a:ea typeface="ＭＳ Ｐゴシック" pitchFamily="34" charset="-128"/>
              </a:rPr>
              <a:t>By </a:t>
            </a:r>
            <a:r>
              <a:rPr lang="fr-FR" dirty="0" err="1" smtClean="0">
                <a:ea typeface="ＭＳ Ｐゴシック" pitchFamily="34" charset="-128"/>
              </a:rPr>
              <a:t>completing</a:t>
            </a:r>
            <a:r>
              <a:rPr lang="fr-FR" dirty="0" smtClean="0">
                <a:ea typeface="ＭＳ Ｐゴシック" pitchFamily="34" charset="-128"/>
              </a:rPr>
              <a:t> </a:t>
            </a:r>
            <a:r>
              <a:rPr lang="fr-FR" dirty="0" err="1" smtClean="0">
                <a:ea typeface="ＭＳ Ｐゴシック" pitchFamily="34" charset="-128"/>
              </a:rPr>
              <a:t>this</a:t>
            </a:r>
            <a:r>
              <a:rPr lang="fr-FR" dirty="0" smtClean="0">
                <a:ea typeface="ＭＳ Ｐゴシック" pitchFamily="34" charset="-128"/>
              </a:rPr>
              <a:t> course </a:t>
            </a:r>
            <a:r>
              <a:rPr lang="fr-FR" dirty="0" err="1" smtClean="0">
                <a:ea typeface="ＭＳ Ｐゴシック" pitchFamily="34" charset="-128"/>
              </a:rPr>
              <a:t>you</a:t>
            </a:r>
            <a:r>
              <a:rPr lang="fr-FR" dirty="0" smtClean="0">
                <a:ea typeface="ＭＳ Ｐゴシック" pitchFamily="34" charset="-128"/>
              </a:rPr>
              <a:t> </a:t>
            </a:r>
            <a:r>
              <a:rPr lang="fr-FR" dirty="0" err="1" smtClean="0">
                <a:ea typeface="ＭＳ Ｐゴシック" pitchFamily="34" charset="-128"/>
              </a:rPr>
              <a:t>will</a:t>
            </a:r>
            <a:r>
              <a:rPr lang="fr-FR" dirty="0" smtClean="0">
                <a:ea typeface="ＭＳ Ｐゴシック" pitchFamily="34" charset="-128"/>
              </a:rPr>
              <a:t> </a:t>
            </a:r>
            <a:r>
              <a:rPr lang="fr-FR" dirty="0" err="1" smtClean="0">
                <a:ea typeface="ＭＳ Ｐゴシック" pitchFamily="34" charset="-128"/>
              </a:rPr>
              <a:t>be</a:t>
            </a:r>
            <a:r>
              <a:rPr lang="fr-FR" dirty="0" smtClean="0">
                <a:ea typeface="ＭＳ Ｐゴシック" pitchFamily="34" charset="-128"/>
              </a:rPr>
              <a:t> able to:</a:t>
            </a:r>
          </a:p>
          <a:p>
            <a:pPr lvl="1" eaLnBrk="1" hangingPunct="1"/>
            <a:endParaRPr lang="en-US" sz="2400" dirty="0" smtClean="0"/>
          </a:p>
          <a:p>
            <a:pPr lvl="1" eaLnBrk="1" hangingPunct="1"/>
            <a:r>
              <a:rPr lang="en-US" dirty="0" smtClean="0"/>
              <a:t>Define what is CSS</a:t>
            </a:r>
          </a:p>
          <a:p>
            <a:pPr lvl="1" eaLnBrk="1" hangingPunct="1"/>
            <a:endParaRPr lang="en-US" dirty="0"/>
          </a:p>
          <a:p>
            <a:pPr lvl="1" eaLnBrk="1" hangingPunct="1"/>
            <a:r>
              <a:rPr lang="en-US" dirty="0" smtClean="0"/>
              <a:t>Use CSS in your websites</a:t>
            </a:r>
          </a:p>
        </p:txBody>
      </p:sp>
      <p:sp>
        <p:nvSpPr>
          <p:cNvPr id="34819" name="Espace réservé du contenu 3"/>
          <p:cNvSpPr>
            <a:spLocks noGrp="1"/>
          </p:cNvSpPr>
          <p:nvPr>
            <p:ph sz="quarter" idx="13"/>
          </p:nvPr>
        </p:nvSpPr>
        <p:spPr/>
        <p:txBody>
          <a:bodyPr/>
          <a:lstStyle/>
          <a:p>
            <a:r>
              <a:rPr lang="fr-FR" dirty="0" smtClean="0">
                <a:ea typeface="ＭＳ Ｐゴシック" pitchFamily="34" charset="-128"/>
              </a:rPr>
              <a:t>Design and CSS</a:t>
            </a:r>
          </a:p>
        </p:txBody>
      </p:sp>
      <p:pic>
        <p:nvPicPr>
          <p:cNvPr id="1027" name="Picture 3" descr="D:\Users\Renaud\Desktop\StageFinEtudesSupinfo\Icons-New\v3\Objecti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Where</a:t>
            </a:r>
            <a:r>
              <a:rPr lang="fr-FR" dirty="0" smtClean="0">
                <a:ea typeface="ＭＳ Ｐゴシック" pitchFamily="34" charset="-128"/>
              </a:rPr>
              <a:t> to place CSS?</a:t>
            </a:r>
          </a:p>
        </p:txBody>
      </p:sp>
      <p:sp>
        <p:nvSpPr>
          <p:cNvPr id="18434" name="Espace réservé du contenu 2"/>
          <p:cNvSpPr>
            <a:spLocks noGrp="1"/>
          </p:cNvSpPr>
          <p:nvPr>
            <p:ph idx="1"/>
          </p:nvPr>
        </p:nvSpPr>
        <p:spPr>
          <a:xfrm>
            <a:off x="467544" y="1128713"/>
            <a:ext cx="8280920" cy="4230687"/>
          </a:xfrm>
        </p:spPr>
        <p:txBody>
          <a:bodyPr/>
          <a:lstStyle/>
          <a:p>
            <a:r>
              <a:rPr lang="en-US" dirty="0" smtClean="0">
                <a:ea typeface="ＭＳ Ｐゴシック" pitchFamily="34" charset="-128"/>
              </a:rPr>
              <a:t>HTML Style / “inline” style</a:t>
            </a:r>
            <a:endParaRPr lang="en-US" dirty="0">
              <a:ea typeface="ＭＳ Ｐゴシック" pitchFamily="34" charset="-128"/>
            </a:endParaRPr>
          </a:p>
          <a:p>
            <a:endParaRPr lang="en-US" dirty="0" smtClean="0">
              <a:ea typeface="ＭＳ Ｐゴシック" pitchFamily="34" charset="-128"/>
            </a:endParaRPr>
          </a:p>
          <a:p>
            <a:endParaRPr lang="en-US" dirty="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Discouraged method</a:t>
            </a:r>
          </a:p>
          <a:p>
            <a:pPr lvl="1"/>
            <a:r>
              <a:rPr lang="en-US" dirty="0" smtClean="0">
                <a:ea typeface="ＭＳ Ｐゴシック" pitchFamily="34" charset="-128"/>
              </a:rPr>
              <a:t>Hard to maintain</a:t>
            </a:r>
          </a:p>
          <a:p>
            <a:pPr lvl="1"/>
            <a:r>
              <a:rPr lang="en-US" dirty="0" smtClean="0">
                <a:ea typeface="ＭＳ Ｐゴシック" pitchFamily="34" charset="-128"/>
              </a:rPr>
              <a:t>Targets only one tag</a:t>
            </a:r>
          </a:p>
          <a:p>
            <a:pPr lvl="1"/>
            <a:endParaRPr lang="en-US" dirty="0" smtClean="0">
              <a:ea typeface="ＭＳ Ｐゴシック" pitchFamily="34" charset="-128"/>
            </a:endParaRPr>
          </a:p>
          <a:p>
            <a:pPr lvl="1"/>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512" y="2065412"/>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&lt;span </a:t>
            </a:r>
            <a:r>
              <a:rPr lang="en-US" b="1" dirty="0">
                <a:solidFill>
                  <a:srgbClr val="C00000"/>
                </a:solidFill>
                <a:latin typeface="Courier New"/>
                <a:cs typeface="Courier New"/>
              </a:rPr>
              <a:t>style</a:t>
            </a:r>
            <a:r>
              <a:rPr lang="en-US" b="1" dirty="0">
                <a:latin typeface="Courier New"/>
                <a:cs typeface="Courier New"/>
              </a:rPr>
              <a:t>=</a:t>
            </a:r>
            <a:r>
              <a:rPr lang="en-US" b="1" dirty="0">
                <a:solidFill>
                  <a:srgbClr val="17B240"/>
                </a:solidFill>
                <a:latin typeface="Courier New"/>
                <a:cs typeface="Courier New"/>
              </a:rPr>
              <a:t>"color: red;"</a:t>
            </a:r>
            <a:r>
              <a:rPr lang="en-US" b="1" dirty="0">
                <a:latin typeface="Courier New"/>
                <a:cs typeface="Courier New"/>
              </a:rPr>
              <a:t>&gt;Red </a:t>
            </a:r>
            <a:r>
              <a:rPr lang="en-US" b="1" dirty="0" smtClean="0">
                <a:latin typeface="Courier New"/>
                <a:cs typeface="Courier New"/>
              </a:rPr>
              <a:t>text... </a:t>
            </a:r>
            <a:r>
              <a:rPr lang="en-US" b="1" dirty="0">
                <a:solidFill>
                  <a:srgbClr val="0070C0"/>
                </a:solidFill>
                <a:latin typeface="Courier New"/>
                <a:cs typeface="Courier New"/>
              </a:rPr>
              <a:t>&lt;/span&gt;</a:t>
            </a:r>
            <a:endParaRPr lang="fr-FR" b="1" dirty="0">
              <a:solidFill>
                <a:srgbClr val="0070C0"/>
              </a:solidFill>
              <a:latin typeface="Courier New"/>
              <a:cs typeface="Courier New"/>
            </a:endParaRPr>
          </a:p>
        </p:txBody>
      </p:sp>
      <p:pic>
        <p:nvPicPr>
          <p:cNvPr id="10"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6691064" y="2570237"/>
            <a:ext cx="2057400" cy="58102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0960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Where</a:t>
            </a:r>
            <a:r>
              <a:rPr lang="fr-FR" dirty="0" smtClean="0">
                <a:ea typeface="ＭＳ Ｐゴシック" pitchFamily="34" charset="-128"/>
              </a:rPr>
              <a:t> to place CSS?</a:t>
            </a: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Internal style sheet</a:t>
            </a:r>
          </a:p>
          <a:p>
            <a:pPr>
              <a:spcBef>
                <a:spcPts val="1872"/>
              </a:spcBef>
            </a:pPr>
            <a:endParaRPr lang="en-US" dirty="0">
              <a:ea typeface="ＭＳ Ｐゴシック" pitchFamily="34" charset="-128"/>
            </a:endParaRPr>
          </a:p>
          <a:p>
            <a:pPr>
              <a:spcBef>
                <a:spcPts val="1872"/>
              </a:spcBef>
            </a:pPr>
            <a:endParaRPr lang="en-US" dirty="0" smtClean="0">
              <a:ea typeface="ＭＳ Ｐゴシック" pitchFamily="34" charset="-128"/>
            </a:endParaRPr>
          </a:p>
          <a:p>
            <a:pPr>
              <a:spcBef>
                <a:spcPts val="1872"/>
              </a:spcBef>
            </a:pPr>
            <a:endParaRPr lang="en-US" dirty="0">
              <a:ea typeface="ＭＳ Ｐゴシック" pitchFamily="34" charset="-128"/>
            </a:endParaRPr>
          </a:p>
          <a:p>
            <a:pPr>
              <a:spcBef>
                <a:spcPts val="672"/>
              </a:spcBef>
            </a:pPr>
            <a:r>
              <a:rPr lang="en-US" dirty="0" smtClean="0">
                <a:ea typeface="ＭＳ Ｐゴシック" pitchFamily="34" charset="-128"/>
              </a:rPr>
              <a:t>OK to use, but:</a:t>
            </a:r>
          </a:p>
          <a:p>
            <a:pPr lvl="1">
              <a:spcBef>
                <a:spcPts val="672"/>
              </a:spcBef>
            </a:pPr>
            <a:r>
              <a:rPr lang="en-US" dirty="0" smtClean="0">
                <a:ea typeface="ＭＳ Ｐゴシック" pitchFamily="34" charset="-128"/>
              </a:rPr>
              <a:t>CSS code usable in only one page</a:t>
            </a:r>
          </a:p>
          <a:p>
            <a:pPr lvl="1">
              <a:spcBef>
                <a:spcPts val="672"/>
              </a:spcBef>
            </a:pPr>
            <a:r>
              <a:rPr lang="en-US" dirty="0" smtClean="0">
                <a:ea typeface="ＭＳ Ｐゴシック" pitchFamily="34" charset="-128"/>
              </a:rPr>
              <a:t>Increase page size and length</a:t>
            </a:r>
          </a:p>
          <a:p>
            <a:pPr marL="0" indent="0">
              <a:spcBef>
                <a:spcPts val="1872"/>
              </a:spcBef>
              <a:buNone/>
            </a:pPr>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1777380"/>
            <a:ext cx="8785225" cy="172819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&lt;head&gt;</a:t>
            </a:r>
          </a:p>
          <a:p>
            <a:r>
              <a:rPr lang="en-US" b="1" dirty="0">
                <a:latin typeface="Courier New"/>
                <a:cs typeface="Courier New"/>
              </a:rPr>
              <a:t>	</a:t>
            </a:r>
            <a:r>
              <a:rPr lang="en-US" b="1" dirty="0">
                <a:solidFill>
                  <a:srgbClr val="0070C0"/>
                </a:solidFill>
                <a:latin typeface="Courier New"/>
                <a:cs typeface="Courier New"/>
              </a:rPr>
              <a:t>&lt;style </a:t>
            </a:r>
            <a:r>
              <a:rPr lang="en-US" b="1" dirty="0">
                <a:solidFill>
                  <a:srgbClr val="C00000"/>
                </a:solidFill>
                <a:latin typeface="Courier New"/>
                <a:cs typeface="Courier New"/>
              </a:rPr>
              <a:t>type</a:t>
            </a:r>
            <a:r>
              <a:rPr lang="en-US" b="1" dirty="0">
                <a:latin typeface="Courier New"/>
                <a:cs typeface="Courier New"/>
              </a:rPr>
              <a:t>=</a:t>
            </a:r>
            <a:r>
              <a:rPr lang="en-US" b="1" dirty="0">
                <a:solidFill>
                  <a:srgbClr val="17B240"/>
                </a:solidFill>
                <a:latin typeface="Courier New"/>
                <a:cs typeface="Courier New"/>
              </a:rPr>
              <a:t>"text/</a:t>
            </a:r>
            <a:r>
              <a:rPr lang="en-US" b="1" dirty="0" err="1">
                <a:solidFill>
                  <a:srgbClr val="17B240"/>
                </a:solidFill>
                <a:latin typeface="Courier New"/>
                <a:cs typeface="Courier New"/>
              </a:rPr>
              <a:t>css</a:t>
            </a:r>
            <a:r>
              <a:rPr lang="en-US" b="1" dirty="0">
                <a:solidFill>
                  <a:srgbClr val="17B240"/>
                </a:solidFill>
                <a:latin typeface="Courier New"/>
                <a:cs typeface="Courier New"/>
              </a:rPr>
              <a:t>"</a:t>
            </a:r>
            <a:r>
              <a:rPr lang="en-US" b="1" dirty="0">
                <a:latin typeface="Courier New"/>
                <a:cs typeface="Courier New"/>
              </a:rPr>
              <a:t>&gt;</a:t>
            </a:r>
          </a:p>
          <a:p>
            <a:r>
              <a:rPr lang="en-US" b="1" dirty="0">
                <a:latin typeface="Courier New"/>
                <a:cs typeface="Courier New"/>
              </a:rPr>
              <a:t>		</a:t>
            </a:r>
            <a:r>
              <a:rPr lang="en-US" b="1" dirty="0">
                <a:solidFill>
                  <a:srgbClr val="0070C0"/>
                </a:solidFill>
                <a:latin typeface="Courier New"/>
                <a:cs typeface="Courier New"/>
              </a:rPr>
              <a:t>p</a:t>
            </a:r>
            <a:r>
              <a:rPr lang="en-US" b="1" dirty="0">
                <a:latin typeface="Courier New"/>
                <a:cs typeface="Courier New"/>
              </a:rPr>
              <a:t> </a:t>
            </a:r>
            <a:r>
              <a:rPr lang="en-US" b="1" dirty="0">
                <a:solidFill>
                  <a:srgbClr val="5F5F5F"/>
                </a:solidFill>
                <a:latin typeface="Courier New"/>
                <a:cs typeface="Courier New"/>
              </a:rPr>
              <a:t>{</a:t>
            </a:r>
            <a:r>
              <a:rPr lang="en-US" b="1" dirty="0">
                <a:solidFill>
                  <a:srgbClr val="C00000"/>
                </a:solidFill>
                <a:latin typeface="Courier New"/>
                <a:cs typeface="Courier New"/>
              </a:rPr>
              <a:t> color: </a:t>
            </a:r>
            <a:r>
              <a:rPr lang="en-US" b="1" dirty="0">
                <a:latin typeface="Courier New"/>
                <a:cs typeface="Courier New"/>
              </a:rPr>
              <a:t>blue;</a:t>
            </a:r>
            <a:r>
              <a:rPr lang="en-US" b="1" dirty="0">
                <a:solidFill>
                  <a:srgbClr val="A50021"/>
                </a:solidFill>
                <a:latin typeface="Courier New"/>
                <a:cs typeface="Courier New"/>
              </a:rPr>
              <a:t> </a:t>
            </a:r>
            <a:r>
              <a:rPr lang="en-US" b="1" dirty="0">
                <a:latin typeface="Courier New"/>
                <a:cs typeface="Courier New"/>
              </a:rPr>
              <a:t>}</a:t>
            </a:r>
          </a:p>
          <a:p>
            <a:r>
              <a:rPr lang="en-US" b="1" dirty="0">
                <a:solidFill>
                  <a:srgbClr val="0070C0"/>
                </a:solidFill>
                <a:latin typeface="Courier New"/>
                <a:cs typeface="Courier New"/>
              </a:rPr>
              <a:t>	&lt;/style&gt;</a:t>
            </a:r>
            <a:endParaRPr lang="en-US" b="1" dirty="0">
              <a:latin typeface="Courier New"/>
              <a:cs typeface="Courier New"/>
            </a:endParaRPr>
          </a:p>
          <a:p>
            <a:r>
              <a:rPr lang="en-US" b="1" dirty="0">
                <a:solidFill>
                  <a:srgbClr val="0070C0"/>
                </a:solidFill>
                <a:latin typeface="Courier New"/>
                <a:cs typeface="Courier New"/>
              </a:rPr>
              <a:t>&lt;/head&gt;</a:t>
            </a:r>
            <a:endParaRPr lang="fr-FR" b="1" dirty="0">
              <a:solidFill>
                <a:srgbClr val="0070C0"/>
              </a:solidFill>
              <a:latin typeface="Courier New"/>
              <a:cs typeface="Courier New"/>
            </a:endParaRPr>
          </a:p>
        </p:txBody>
      </p:sp>
      <p:pic>
        <p:nvPicPr>
          <p:cNvPr id="10"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49132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Where</a:t>
            </a:r>
            <a:r>
              <a:rPr lang="fr-FR" dirty="0" smtClean="0">
                <a:ea typeface="ＭＳ Ｐゴシック" pitchFamily="34" charset="-128"/>
              </a:rPr>
              <a:t> to place CSS?</a:t>
            </a: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Extern style sheet</a:t>
            </a:r>
          </a:p>
          <a:p>
            <a:pPr>
              <a:spcBef>
                <a:spcPts val="1872"/>
              </a:spcBef>
            </a:pPr>
            <a:endParaRPr lang="en-US" dirty="0">
              <a:ea typeface="ＭＳ Ｐゴシック" pitchFamily="34" charset="-128"/>
            </a:endParaRPr>
          </a:p>
          <a:p>
            <a:pPr>
              <a:spcBef>
                <a:spcPts val="1872"/>
              </a:spcBef>
            </a:pPr>
            <a:endParaRPr lang="en-US" dirty="0" smtClean="0">
              <a:ea typeface="ＭＳ Ｐゴシック" pitchFamily="34" charset="-128"/>
            </a:endParaRPr>
          </a:p>
          <a:p>
            <a:pPr>
              <a:spcBef>
                <a:spcPts val="1872"/>
              </a:spcBef>
            </a:pPr>
            <a:r>
              <a:rPr lang="en-US" dirty="0" smtClean="0">
                <a:ea typeface="ＭＳ Ｐゴシック" pitchFamily="34" charset="-128"/>
              </a:rPr>
              <a:t>Best way to place CSS</a:t>
            </a:r>
          </a:p>
          <a:p>
            <a:pPr lvl="1">
              <a:spcBef>
                <a:spcPts val="672"/>
              </a:spcBef>
            </a:pPr>
            <a:r>
              <a:rPr lang="en-US" dirty="0" smtClean="0">
                <a:ea typeface="ＭＳ Ｐゴシック" pitchFamily="34" charset="-128"/>
              </a:rPr>
              <a:t>Usable on many pages</a:t>
            </a:r>
          </a:p>
          <a:p>
            <a:pPr lvl="1">
              <a:spcBef>
                <a:spcPts val="672"/>
              </a:spcBef>
            </a:pPr>
            <a:r>
              <a:rPr lang="en-US" dirty="0" smtClean="0">
                <a:ea typeface="ＭＳ Ｐゴシック" pitchFamily="34" charset="-128"/>
              </a:rPr>
              <a:t>Easier to maintain</a:t>
            </a:r>
          </a:p>
          <a:p>
            <a:pPr lvl="1">
              <a:spcBef>
                <a:spcPts val="672"/>
              </a:spcBef>
            </a:pPr>
            <a:r>
              <a:rPr lang="en-US" dirty="0" smtClean="0">
                <a:ea typeface="ＭＳ Ｐゴシック" pitchFamily="34" charset="-128"/>
              </a:rPr>
              <a:t>Separation of concerns</a:t>
            </a: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Rectangle à coins arrondis 4"/>
          <p:cNvSpPr/>
          <p:nvPr/>
        </p:nvSpPr>
        <p:spPr>
          <a:xfrm>
            <a:off x="179512" y="1921396"/>
            <a:ext cx="8785225" cy="936104"/>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17B240"/>
                </a:solidFill>
                <a:latin typeface="Courier New"/>
                <a:cs typeface="Courier New"/>
              </a:rPr>
              <a:t>&lt;!-- Place </a:t>
            </a:r>
            <a:r>
              <a:rPr lang="fr-FR" b="1" dirty="0" err="1" smtClean="0">
                <a:solidFill>
                  <a:srgbClr val="17B240"/>
                </a:solidFill>
                <a:latin typeface="Courier New"/>
                <a:cs typeface="Courier New"/>
              </a:rPr>
              <a:t>this</a:t>
            </a:r>
            <a:r>
              <a:rPr lang="fr-FR" b="1" dirty="0" smtClean="0">
                <a:solidFill>
                  <a:srgbClr val="17B240"/>
                </a:solidFill>
                <a:latin typeface="Courier New"/>
                <a:cs typeface="Courier New"/>
              </a:rPr>
              <a:t> code in the </a:t>
            </a:r>
            <a:r>
              <a:rPr lang="fr-FR" b="1" dirty="0" err="1" smtClean="0">
                <a:solidFill>
                  <a:srgbClr val="17B240"/>
                </a:solidFill>
                <a:latin typeface="Courier New"/>
                <a:cs typeface="Courier New"/>
              </a:rPr>
              <a:t>head</a:t>
            </a:r>
            <a:r>
              <a:rPr lang="fr-FR" b="1" dirty="0" smtClean="0">
                <a:solidFill>
                  <a:srgbClr val="17B240"/>
                </a:solidFill>
                <a:latin typeface="Courier New"/>
                <a:cs typeface="Courier New"/>
              </a:rPr>
              <a:t> tag --&gt;</a:t>
            </a:r>
            <a:endParaRPr lang="en-US" b="1" dirty="0" smtClean="0">
              <a:solidFill>
                <a:srgbClr val="17B240"/>
              </a:solidFill>
              <a:latin typeface="Courier New"/>
              <a:cs typeface="Courier New"/>
            </a:endParaRPr>
          </a:p>
          <a:p>
            <a:r>
              <a:rPr lang="en-US" b="1" dirty="0" smtClean="0">
                <a:solidFill>
                  <a:srgbClr val="0070C0"/>
                </a:solidFill>
                <a:latin typeface="Courier New"/>
                <a:cs typeface="Courier New"/>
              </a:rPr>
              <a:t>&lt;</a:t>
            </a:r>
            <a:r>
              <a:rPr lang="en-US" b="1" dirty="0">
                <a:solidFill>
                  <a:srgbClr val="0070C0"/>
                </a:solidFill>
                <a:latin typeface="Courier New"/>
                <a:cs typeface="Courier New"/>
              </a:rPr>
              <a:t>link </a:t>
            </a:r>
            <a:r>
              <a:rPr lang="en-US" b="1" dirty="0" err="1">
                <a:solidFill>
                  <a:srgbClr val="C00000"/>
                </a:solidFill>
                <a:latin typeface="Courier New"/>
                <a:cs typeface="Courier New"/>
              </a:rPr>
              <a:t>href</a:t>
            </a:r>
            <a:r>
              <a:rPr lang="en-US" b="1" dirty="0">
                <a:latin typeface="Courier New"/>
                <a:cs typeface="Courier New"/>
              </a:rPr>
              <a:t>=</a:t>
            </a:r>
            <a:r>
              <a:rPr lang="en-US" b="1" dirty="0">
                <a:solidFill>
                  <a:srgbClr val="17B240"/>
                </a:solidFill>
                <a:latin typeface="Courier New"/>
                <a:cs typeface="Courier New"/>
              </a:rPr>
              <a:t>"main.css"</a:t>
            </a:r>
            <a:r>
              <a:rPr lang="en-US" b="1" dirty="0">
                <a:latin typeface="Courier New"/>
                <a:cs typeface="Courier New"/>
              </a:rPr>
              <a:t> </a:t>
            </a:r>
            <a:r>
              <a:rPr lang="en-US" b="1" dirty="0">
                <a:solidFill>
                  <a:srgbClr val="C00000"/>
                </a:solidFill>
                <a:latin typeface="Courier New"/>
                <a:cs typeface="Courier New"/>
              </a:rPr>
              <a:t>media</a:t>
            </a:r>
            <a:r>
              <a:rPr lang="en-US" b="1" dirty="0">
                <a:latin typeface="Courier New"/>
                <a:cs typeface="Courier New"/>
              </a:rPr>
              <a:t>=</a:t>
            </a:r>
            <a:r>
              <a:rPr lang="en-US" b="1" dirty="0">
                <a:solidFill>
                  <a:srgbClr val="17B240"/>
                </a:solidFill>
                <a:latin typeface="Courier New"/>
                <a:cs typeface="Courier New"/>
              </a:rPr>
              <a:t>"all" </a:t>
            </a:r>
            <a:r>
              <a:rPr lang="en-US" b="1" dirty="0" err="1">
                <a:solidFill>
                  <a:srgbClr val="C00000"/>
                </a:solidFill>
                <a:latin typeface="Courier New"/>
                <a:cs typeface="Courier New"/>
              </a:rPr>
              <a:t>rel</a:t>
            </a:r>
            <a:r>
              <a:rPr lang="en-US" b="1" dirty="0">
                <a:latin typeface="Courier New"/>
                <a:cs typeface="Courier New"/>
              </a:rPr>
              <a:t>=</a:t>
            </a:r>
            <a:r>
              <a:rPr lang="en-US" b="1" dirty="0">
                <a:solidFill>
                  <a:srgbClr val="17B240"/>
                </a:solidFill>
                <a:latin typeface="Courier New"/>
                <a:cs typeface="Courier New"/>
              </a:rPr>
              <a:t>"stylesheet" </a:t>
            </a:r>
            <a:endParaRPr lang="en-US" b="1" dirty="0" smtClean="0">
              <a:solidFill>
                <a:srgbClr val="17B240"/>
              </a:solidFill>
              <a:latin typeface="Courier New"/>
              <a:cs typeface="Courier New"/>
            </a:endParaRPr>
          </a:p>
          <a:p>
            <a:pPr lvl="1"/>
            <a:r>
              <a:rPr lang="en-US" b="1" dirty="0" smtClean="0">
                <a:solidFill>
                  <a:srgbClr val="C00000"/>
                </a:solidFill>
                <a:latin typeface="Courier New"/>
                <a:cs typeface="Courier New"/>
              </a:rPr>
              <a:t>type</a:t>
            </a:r>
            <a:r>
              <a:rPr lang="en-US" b="1" dirty="0">
                <a:latin typeface="Courier New"/>
                <a:cs typeface="Courier New"/>
              </a:rPr>
              <a:t>=</a:t>
            </a:r>
            <a:r>
              <a:rPr lang="en-US" b="1" dirty="0">
                <a:solidFill>
                  <a:srgbClr val="17B240"/>
                </a:solidFill>
                <a:latin typeface="Courier New"/>
                <a:cs typeface="Courier New"/>
              </a:rPr>
              <a:t>"text/</a:t>
            </a:r>
            <a:r>
              <a:rPr lang="en-US" b="1" dirty="0" err="1">
                <a:solidFill>
                  <a:srgbClr val="17B240"/>
                </a:solidFill>
                <a:latin typeface="Courier New"/>
                <a:cs typeface="Courier New"/>
              </a:rPr>
              <a:t>css</a:t>
            </a:r>
            <a:r>
              <a:rPr lang="en-US" b="1" dirty="0">
                <a:solidFill>
                  <a:srgbClr val="17B240"/>
                </a:solidFill>
                <a:latin typeface="Courier New"/>
                <a:cs typeface="Courier New"/>
              </a:rPr>
              <a:t>" </a:t>
            </a:r>
            <a:r>
              <a:rPr lang="en-US" b="1" dirty="0">
                <a:solidFill>
                  <a:srgbClr val="0070C0"/>
                </a:solidFill>
                <a:latin typeface="Courier New"/>
                <a:cs typeface="Courier New"/>
              </a:rPr>
              <a:t>/&gt;</a:t>
            </a:r>
            <a:endParaRPr lang="fr-FR" b="1" dirty="0">
              <a:solidFill>
                <a:srgbClr val="0070C0"/>
              </a:solidFill>
              <a:latin typeface="Courier New"/>
              <a:cs typeface="Courier New"/>
            </a:endParaRPr>
          </a:p>
        </p:txBody>
      </p:sp>
      <p:pic>
        <p:nvPicPr>
          <p:cNvPr id="10"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rlv.zcache.com.au/seal_of_approval_round_sticker-reb6cb00765eb49c385b747384e5ec1f2_v9wth_8byvr_3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7571" y="3144838"/>
            <a:ext cx="2016917" cy="201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791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Syntax</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a:ea typeface="ＭＳ Ｐゴシック" pitchFamily="34" charset="-128"/>
              </a:rPr>
              <a:t>s</a:t>
            </a:r>
            <a:r>
              <a:rPr lang="en-US" dirty="0" smtClean="0">
                <a:ea typeface="ＭＳ Ｐゴシック" pitchFamily="34" charset="-128"/>
              </a:rPr>
              <a:t>elector {</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		property: value;</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		...</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a:t>
            </a:r>
          </a:p>
          <a:p>
            <a:pPr marL="0" indent="0">
              <a:spcBef>
                <a:spcPts val="1872"/>
              </a:spcBef>
              <a:buNone/>
            </a:pPr>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3289548"/>
            <a:ext cx="8785225"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p</a:t>
            </a:r>
            <a:r>
              <a:rPr lang="en-US" b="1" dirty="0">
                <a:solidFill>
                  <a:srgbClr val="0000FF"/>
                </a:solidFill>
                <a:latin typeface="Courier New"/>
                <a:cs typeface="Courier New"/>
              </a:rPr>
              <a:t> </a:t>
            </a:r>
            <a:r>
              <a:rPr lang="en-US" b="1" dirty="0">
                <a:latin typeface="Courier New"/>
                <a:cs typeface="Courier New"/>
              </a:rPr>
              <a:t>{</a:t>
            </a:r>
          </a:p>
          <a:p>
            <a:r>
              <a:rPr lang="en-US" b="1" dirty="0">
                <a:solidFill>
                  <a:srgbClr val="008000"/>
                </a:solidFill>
                <a:latin typeface="Courier New"/>
                <a:cs typeface="Courier New"/>
              </a:rPr>
              <a:t>	</a:t>
            </a:r>
            <a:r>
              <a:rPr lang="en-US" b="1" dirty="0">
                <a:solidFill>
                  <a:srgbClr val="C00000"/>
                </a:solidFill>
                <a:latin typeface="Courier New"/>
                <a:cs typeface="Courier New"/>
              </a:rPr>
              <a:t>background-color</a:t>
            </a:r>
            <a:r>
              <a:rPr lang="en-US" b="1" dirty="0">
                <a:latin typeface="Courier New"/>
                <a:cs typeface="Courier New"/>
              </a:rPr>
              <a:t>: white;</a:t>
            </a:r>
          </a:p>
          <a:p>
            <a:r>
              <a:rPr lang="en-US" b="1" dirty="0">
                <a:solidFill>
                  <a:srgbClr val="A50021"/>
                </a:solidFill>
                <a:latin typeface="Courier New"/>
                <a:cs typeface="Courier New"/>
              </a:rPr>
              <a:t>	</a:t>
            </a:r>
            <a:r>
              <a:rPr lang="en-US" b="1" dirty="0">
                <a:solidFill>
                  <a:srgbClr val="C00000"/>
                </a:solidFill>
                <a:latin typeface="Courier New"/>
                <a:cs typeface="Courier New"/>
              </a:rPr>
              <a:t>color</a:t>
            </a:r>
            <a:r>
              <a:rPr lang="en-US" b="1" dirty="0">
                <a:latin typeface="Courier New"/>
                <a:cs typeface="Courier New"/>
              </a:rPr>
              <a:t>: black;</a:t>
            </a:r>
          </a:p>
          <a:p>
            <a:r>
              <a:rPr lang="en-US" b="1" dirty="0">
                <a:solidFill>
                  <a:srgbClr val="A50021"/>
                </a:solidFill>
                <a:latin typeface="Courier New"/>
                <a:cs typeface="Courier New"/>
              </a:rPr>
              <a:t>	</a:t>
            </a:r>
            <a:r>
              <a:rPr lang="en-US" b="1" dirty="0">
                <a:solidFill>
                  <a:srgbClr val="C00000"/>
                </a:solidFill>
                <a:latin typeface="Courier New"/>
                <a:cs typeface="Courier New"/>
              </a:rPr>
              <a:t>font-family</a:t>
            </a:r>
            <a:r>
              <a:rPr lang="en-US" b="1" dirty="0">
                <a:latin typeface="Courier New"/>
                <a:cs typeface="Courier New"/>
              </a:rPr>
              <a:t>: Verdana, "Sans serif";</a:t>
            </a:r>
          </a:p>
          <a:p>
            <a:r>
              <a:rPr lang="en-US" b="1" dirty="0">
                <a:latin typeface="Courier New"/>
                <a:cs typeface="Courier New"/>
              </a:rPr>
              <a:t>}</a:t>
            </a:r>
            <a:endParaRPr lang="fr-FR" b="1" dirty="0">
              <a:latin typeface="Courier New"/>
              <a:cs typeface="Courier New"/>
            </a:endParaRPr>
          </a:p>
        </p:txBody>
      </p:sp>
      <p:pic>
        <p:nvPicPr>
          <p:cNvPr id="10" name="Picture 2" descr="D:\Users\Renaud\Desktop\StageFinEtudesSupinfo\Icons-New\v3\Min\Importa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6246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Syntax</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Selectors can be grouped</a:t>
            </a:r>
            <a:endParaRPr lang="en-US" dirty="0">
              <a:ea typeface="ＭＳ Ｐゴシック" pitchFamily="34" charset="-128"/>
            </a:endParaRPr>
          </a:p>
          <a:p>
            <a:pPr>
              <a:spcBef>
                <a:spcPts val="1872"/>
              </a:spcBef>
            </a:pPr>
            <a:endParaRPr lang="en-US" dirty="0" smtClean="0">
              <a:ea typeface="ＭＳ Ｐゴシック" pitchFamily="34" charset="-128"/>
            </a:endParaRPr>
          </a:p>
          <a:p>
            <a:pPr>
              <a:spcBef>
                <a:spcPts val="1872"/>
              </a:spcBef>
            </a:pPr>
            <a:endParaRPr lang="en-US" dirty="0">
              <a:ea typeface="ＭＳ Ｐゴシック" pitchFamily="34" charset="-128"/>
            </a:endParaRPr>
          </a:p>
          <a:p>
            <a:pPr>
              <a:spcBef>
                <a:spcPts val="1872"/>
              </a:spcBef>
            </a:pPr>
            <a:r>
              <a:rPr lang="en-US" dirty="0" smtClean="0">
                <a:ea typeface="ＭＳ Ｐゴシック" pitchFamily="34" charset="-128"/>
              </a:rPr>
              <a:t>Style are applied in the definition order</a:t>
            </a:r>
          </a:p>
          <a:p>
            <a:pPr>
              <a:spcBef>
                <a:spcPts val="1872"/>
              </a:spcBef>
            </a:pPr>
            <a:r>
              <a:rPr lang="en-US" dirty="0" smtClean="0">
                <a:ea typeface="ＭＳ Ｐゴシック" pitchFamily="34" charset="-128"/>
              </a:rPr>
              <a:t>In case of conflicts, the last property “overrides” the previous ones</a:t>
            </a: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1921396"/>
            <a:ext cx="8785225" cy="936104"/>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h1</a:t>
            </a:r>
            <a:r>
              <a:rPr lang="en-US" b="1" dirty="0">
                <a:solidFill>
                  <a:srgbClr val="0000FF"/>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background-color</a:t>
            </a:r>
            <a:r>
              <a:rPr lang="en-US" b="1" dirty="0">
                <a:latin typeface="Courier New"/>
                <a:cs typeface="Courier New"/>
              </a:rPr>
              <a:t>: white; </a:t>
            </a:r>
            <a:r>
              <a:rPr lang="en-US" b="1" dirty="0">
                <a:solidFill>
                  <a:srgbClr val="A50021"/>
                </a:solidFill>
                <a:latin typeface="Courier New"/>
                <a:cs typeface="Courier New"/>
              </a:rPr>
              <a:t>color</a:t>
            </a:r>
            <a:r>
              <a:rPr lang="en-US" b="1" dirty="0">
                <a:latin typeface="Courier New"/>
                <a:cs typeface="Courier New"/>
              </a:rPr>
              <a:t>: red; }</a:t>
            </a:r>
            <a:endParaRPr lang="fr-FR" b="1" dirty="0">
              <a:latin typeface="Courier New"/>
              <a:cs typeface="Courier New"/>
            </a:endParaRPr>
          </a:p>
          <a:p>
            <a:r>
              <a:rPr lang="en-US" b="1" dirty="0">
                <a:solidFill>
                  <a:srgbClr val="0070C0"/>
                </a:solidFill>
                <a:latin typeface="Courier New"/>
                <a:cs typeface="Courier New"/>
              </a:rPr>
              <a:t>p, h1 </a:t>
            </a:r>
            <a:r>
              <a:rPr lang="en-US" b="1" dirty="0">
                <a:latin typeface="Courier New"/>
                <a:cs typeface="Courier New"/>
              </a:rPr>
              <a:t>{ </a:t>
            </a:r>
            <a:r>
              <a:rPr lang="en-US" b="1" dirty="0">
                <a:solidFill>
                  <a:srgbClr val="C00000"/>
                </a:solidFill>
                <a:latin typeface="Courier New"/>
                <a:cs typeface="Courier New"/>
              </a:rPr>
              <a:t>font-family</a:t>
            </a:r>
            <a:r>
              <a:rPr lang="en-US" b="1" dirty="0">
                <a:latin typeface="Courier New"/>
                <a:cs typeface="Courier New"/>
              </a:rPr>
              <a:t>: Verdana, "Sans serif";}</a:t>
            </a:r>
            <a:endParaRPr lang="fr-FR" b="1" dirty="0">
              <a:latin typeface="Courier New"/>
              <a:cs typeface="Courier New"/>
            </a:endParaRPr>
          </a:p>
        </p:txBody>
      </p:sp>
      <p:pic>
        <p:nvPicPr>
          <p:cNvPr id="9" name="Picture 2" descr="D:\Users\Renaud\Desktop\StageFinEtudesSupinfo\Icons-New\v3\Min\Importa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477947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Comments</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Syntax: </a:t>
            </a:r>
            <a:r>
              <a:rPr lang="en-US" dirty="0" smtClean="0">
                <a:solidFill>
                  <a:srgbClr val="17B240"/>
                </a:solidFill>
                <a:ea typeface="ＭＳ Ｐゴシック" pitchFamily="34" charset="-128"/>
              </a:rPr>
              <a:t>/* … */</a:t>
            </a:r>
          </a:p>
          <a:p>
            <a:pPr lvl="1">
              <a:spcBef>
                <a:spcPts val="1872"/>
              </a:spcBef>
            </a:pPr>
            <a:r>
              <a:rPr lang="en-US" dirty="0" smtClean="0">
                <a:ea typeface="ＭＳ Ｐゴシック" pitchFamily="34" charset="-128"/>
              </a:rPr>
              <a:t>It’s not possible to use </a:t>
            </a:r>
            <a:r>
              <a:rPr lang="en-US" dirty="0" smtClean="0">
                <a:solidFill>
                  <a:srgbClr val="17B240"/>
                </a:solidFill>
                <a:ea typeface="ＭＳ Ｐゴシック" pitchFamily="34" charset="-128"/>
              </a:rPr>
              <a:t>//</a:t>
            </a:r>
            <a:endParaRPr lang="en-US" dirty="0">
              <a:solidFill>
                <a:srgbClr val="17B240"/>
              </a:solidFill>
              <a:ea typeface="ＭＳ Ｐゴシック" pitchFamily="34" charset="-128"/>
            </a:endParaRPr>
          </a:p>
          <a:p>
            <a:pPr marL="0" indent="0">
              <a:spcBef>
                <a:spcPts val="1872"/>
              </a:spcBef>
              <a:buNone/>
            </a:pP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2713484"/>
            <a:ext cx="8785225" cy="936104"/>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fr-FR" b="1" dirty="0">
                <a:solidFill>
                  <a:srgbClr val="479B8F"/>
                </a:solidFill>
                <a:latin typeface="Courier New"/>
                <a:cs typeface="Courier New"/>
              </a:rPr>
              <a:t>/* Document font </a:t>
            </a:r>
            <a:r>
              <a:rPr lang="fr-FR" b="1" dirty="0" err="1">
                <a:solidFill>
                  <a:srgbClr val="479B8F"/>
                </a:solidFill>
                <a:latin typeface="Courier New"/>
                <a:cs typeface="Courier New"/>
              </a:rPr>
              <a:t>family</a:t>
            </a:r>
            <a:r>
              <a:rPr lang="fr-FR" b="1" dirty="0">
                <a:solidFill>
                  <a:srgbClr val="479B8F"/>
                </a:solidFill>
                <a:latin typeface="Courier New"/>
                <a:cs typeface="Courier New"/>
              </a:rPr>
              <a:t> */</a:t>
            </a:r>
          </a:p>
          <a:p>
            <a:r>
              <a:rPr lang="en-US" b="1" dirty="0">
                <a:solidFill>
                  <a:srgbClr val="0070C0"/>
                </a:solidFill>
                <a:latin typeface="Courier New"/>
                <a:cs typeface="Courier New"/>
              </a:rPr>
              <a:t>body</a:t>
            </a:r>
            <a:r>
              <a:rPr lang="en-US" b="1" dirty="0">
                <a:solidFill>
                  <a:srgbClr val="0000FF"/>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font-family</a:t>
            </a:r>
            <a:r>
              <a:rPr lang="en-US" b="1" dirty="0">
                <a:latin typeface="Courier New"/>
                <a:cs typeface="Courier New"/>
              </a:rPr>
              <a:t>: Verdana, "Sans serif";}</a:t>
            </a:r>
            <a:endParaRPr lang="fr-FR" b="1" dirty="0">
              <a:latin typeface="Courier New"/>
              <a:cs typeface="Courier New"/>
            </a:endParaRPr>
          </a:p>
        </p:txBody>
      </p:sp>
      <p:pic>
        <p:nvPicPr>
          <p:cNvPr id="9" name="Picture 2" descr="D:\Users\Renaud\Desktop\StageFinEtudesSupinfo\Icons-New\v3\Min\Importa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6608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Selectors</a:t>
            </a:r>
            <a:endParaRPr lang="fr-FR" dirty="0" smtClean="0">
              <a:ea typeface="ＭＳ Ｐゴシック" pitchFamily="34" charset="-128"/>
            </a:endParaRPr>
          </a:p>
        </p:txBody>
      </p:sp>
      <p:sp>
        <p:nvSpPr>
          <p:cNvPr id="21540" name="Espace réservé du contenu 1"/>
          <p:cNvSpPr>
            <a:spLocks noGrp="1"/>
          </p:cNvSpPr>
          <p:nvPr>
            <p:ph sz="quarter" idx="13"/>
          </p:nvPr>
        </p:nvSpPr>
        <p:spPr/>
        <p:txBody>
          <a:bodyPr/>
          <a:lstStyle/>
          <a:p>
            <a:r>
              <a:rPr lang="fr-FR" dirty="0">
                <a:ea typeface="ＭＳ Ｐゴシック" pitchFamily="34" charset="-128"/>
              </a:rPr>
              <a:t>How to CSS</a:t>
            </a:r>
          </a:p>
        </p:txBody>
      </p:sp>
      <p:sp>
        <p:nvSpPr>
          <p:cNvPr id="2" name="Espace réservé du contenu 1"/>
          <p:cNvSpPr>
            <a:spLocks noGrp="1"/>
          </p:cNvSpPr>
          <p:nvPr>
            <p:ph idx="1"/>
          </p:nvPr>
        </p:nvSpPr>
        <p:spPr/>
        <p:txBody>
          <a:bodyPr/>
          <a:lstStyle/>
          <a:p>
            <a:r>
              <a:rPr lang="fr-FR" dirty="0" smtClean="0"/>
              <a:t>CSS </a:t>
            </a:r>
            <a:r>
              <a:rPr lang="fr-FR" dirty="0" err="1" smtClean="0"/>
              <a:t>selectors</a:t>
            </a:r>
            <a:r>
              <a:rPr lang="fr-FR" dirty="0" smtClean="0"/>
              <a:t> </a:t>
            </a:r>
            <a:r>
              <a:rPr lang="fr-FR" dirty="0" err="1" smtClean="0"/>
              <a:t>overview</a:t>
            </a:r>
            <a:endParaRPr lang="fr-FR" sz="2800" dirty="0"/>
          </a:p>
        </p:txBody>
      </p:sp>
      <p:graphicFrame>
        <p:nvGraphicFramePr>
          <p:cNvPr id="7" name="Espace réservé du contenu 4"/>
          <p:cNvGraphicFramePr>
            <a:graphicFrameLocks/>
          </p:cNvGraphicFramePr>
          <p:nvPr>
            <p:extLst>
              <p:ext uri="{D42A27DB-BD31-4B8C-83A1-F6EECF244321}">
                <p14:modId xmlns:p14="http://schemas.microsoft.com/office/powerpoint/2010/main" val="757451339"/>
              </p:ext>
            </p:extLst>
          </p:nvPr>
        </p:nvGraphicFramePr>
        <p:xfrm>
          <a:off x="457200" y="1849388"/>
          <a:ext cx="8363272" cy="2595565"/>
        </p:xfrm>
        <a:graphic>
          <a:graphicData uri="http://schemas.openxmlformats.org/drawingml/2006/table">
            <a:tbl>
              <a:tblPr firstRow="1" bandRow="1">
                <a:tableStyleId>{5C22544A-7EE6-4342-B048-85BDC9FD1C3A}</a:tableStyleId>
              </a:tblPr>
              <a:tblGrid>
                <a:gridCol w="1015156"/>
                <a:gridCol w="4179764"/>
                <a:gridCol w="3168352"/>
              </a:tblGrid>
              <a:tr h="370795">
                <a:tc>
                  <a:txBody>
                    <a:bodyPr/>
                    <a:lstStyle/>
                    <a:p>
                      <a:r>
                        <a:rPr lang="fr-FR" sz="1800" dirty="0" err="1" smtClean="0"/>
                        <a:t>Selector</a:t>
                      </a:r>
                      <a:endParaRPr lang="fr-FR" sz="1800" dirty="0"/>
                    </a:p>
                  </a:txBody>
                  <a:tcPr marT="45714" marB="45714"/>
                </a:tc>
                <a:tc>
                  <a:txBody>
                    <a:bodyPr/>
                    <a:lstStyle/>
                    <a:p>
                      <a:r>
                        <a:rPr lang="fr-FR" sz="1800" dirty="0" err="1" smtClean="0"/>
                        <a:t>Targets</a:t>
                      </a:r>
                      <a:endParaRPr lang="fr-FR" sz="1800" dirty="0"/>
                    </a:p>
                  </a:txBody>
                  <a:tcPr marT="45714" marB="45714"/>
                </a:tc>
                <a:tc>
                  <a:txBody>
                    <a:bodyPr/>
                    <a:lstStyle/>
                    <a:p>
                      <a:r>
                        <a:rPr lang="fr-FR" sz="1800" dirty="0" err="1" smtClean="0"/>
                        <a:t>Example</a:t>
                      </a:r>
                      <a:endParaRPr lang="fr-FR" sz="1800" dirty="0"/>
                    </a:p>
                  </a:txBody>
                  <a:tcPr marT="45714" marB="45714"/>
                </a:tc>
              </a:tr>
              <a:tr h="370795">
                <a:tc>
                  <a:txBody>
                    <a:bodyPr/>
                    <a:lstStyle/>
                    <a:p>
                      <a:r>
                        <a:rPr lang="fr-FR" sz="1800" b="1" dirty="0" smtClean="0"/>
                        <a:t>*</a:t>
                      </a:r>
                      <a:endParaRPr lang="fr-FR" sz="1800" b="1" dirty="0"/>
                    </a:p>
                  </a:txBody>
                  <a:tcPr marT="45714" marB="45714"/>
                </a:tc>
                <a:tc>
                  <a:txBody>
                    <a:bodyPr/>
                    <a:lstStyle/>
                    <a:p>
                      <a:r>
                        <a:rPr lang="fr-FR" sz="1800" dirty="0" smtClean="0"/>
                        <a:t>All </a:t>
                      </a:r>
                      <a:r>
                        <a:rPr lang="fr-FR" sz="1800" dirty="0" err="1" smtClean="0"/>
                        <a:t>elements</a:t>
                      </a:r>
                      <a:endParaRPr lang="fr-FR" sz="1800" dirty="0"/>
                    </a:p>
                  </a:txBody>
                  <a:tcPr marT="45714" marB="45714"/>
                </a:tc>
                <a:tc>
                  <a:txBody>
                    <a:bodyPr/>
                    <a:lstStyle/>
                    <a:p>
                      <a:r>
                        <a:rPr lang="fr-FR" sz="1800" b="1" dirty="0" smtClean="0">
                          <a:latin typeface="Courier New" panose="02070309020205020404" pitchFamily="49" charset="0"/>
                          <a:cs typeface="Courier New" panose="02070309020205020404" pitchFamily="49" charset="0"/>
                        </a:rPr>
                        <a:t>* { ... }</a:t>
                      </a:r>
                      <a:endParaRPr lang="fr-FR" sz="1800" b="1" dirty="0">
                        <a:latin typeface="Courier New" panose="02070309020205020404" pitchFamily="49" charset="0"/>
                        <a:cs typeface="Courier New" panose="02070309020205020404" pitchFamily="49" charset="0"/>
                      </a:endParaRPr>
                    </a:p>
                  </a:txBody>
                  <a:tcPr marT="45714" marB="45714"/>
                </a:tc>
              </a:tr>
              <a:tr h="370795">
                <a:tc>
                  <a:txBody>
                    <a:bodyPr/>
                    <a:lstStyle/>
                    <a:p>
                      <a:r>
                        <a:rPr lang="fr-FR" sz="1800" b="1" dirty="0" smtClean="0"/>
                        <a:t>E</a:t>
                      </a:r>
                      <a:endParaRPr lang="fr-FR" sz="1800" b="1" dirty="0"/>
                    </a:p>
                  </a:txBody>
                  <a:tcPr marT="45714" marB="45714"/>
                </a:tc>
                <a:tc>
                  <a:txBody>
                    <a:bodyPr/>
                    <a:lstStyle/>
                    <a:p>
                      <a:r>
                        <a:rPr lang="fr-FR" sz="1800" dirty="0" smtClean="0"/>
                        <a:t>All </a:t>
                      </a:r>
                      <a:r>
                        <a:rPr lang="fr-FR" sz="1800" b="1" dirty="0" smtClean="0"/>
                        <a:t>E </a:t>
                      </a:r>
                      <a:r>
                        <a:rPr lang="fr-FR" sz="1800" dirty="0" err="1" smtClean="0"/>
                        <a:t>elements</a:t>
                      </a:r>
                      <a:endParaRPr lang="fr-FR" sz="1800" dirty="0"/>
                    </a:p>
                  </a:txBody>
                  <a:tcPr marT="45714" marB="45714"/>
                </a:tc>
                <a:tc>
                  <a:txBody>
                    <a:bodyPr/>
                    <a:lstStyle/>
                    <a:p>
                      <a:r>
                        <a:rPr lang="fr-FR" sz="1800" b="1" dirty="0" smtClean="0">
                          <a:latin typeface="Courier New" panose="02070309020205020404" pitchFamily="49" charset="0"/>
                          <a:cs typeface="Courier New" panose="02070309020205020404" pitchFamily="49" charset="0"/>
                        </a:rPr>
                        <a:t>div { ... }</a:t>
                      </a:r>
                      <a:endParaRPr lang="fr-FR" sz="1800" b="1" dirty="0">
                        <a:latin typeface="Courier New" panose="02070309020205020404" pitchFamily="49" charset="0"/>
                        <a:cs typeface="Courier New" panose="02070309020205020404" pitchFamily="49" charset="0"/>
                      </a:endParaRPr>
                    </a:p>
                  </a:txBody>
                  <a:tcPr marT="45714" marB="45714"/>
                </a:tc>
              </a:tr>
              <a:tr h="370795">
                <a:tc>
                  <a:txBody>
                    <a:bodyPr/>
                    <a:lstStyle/>
                    <a:p>
                      <a:r>
                        <a:rPr lang="fr-FR" sz="1800" b="1" dirty="0" smtClean="0"/>
                        <a:t>E</a:t>
                      </a:r>
                      <a:r>
                        <a:rPr lang="fr-FR" sz="1800" b="1" baseline="0" dirty="0" smtClean="0"/>
                        <a:t> F</a:t>
                      </a:r>
                      <a:endParaRPr lang="fr-FR" sz="1800" b="1" dirty="0"/>
                    </a:p>
                  </a:txBody>
                  <a:tcPr marT="45714" marB="45714"/>
                </a:tc>
                <a:tc>
                  <a:txBody>
                    <a:bodyPr/>
                    <a:lstStyle/>
                    <a:p>
                      <a:r>
                        <a:rPr lang="fr-FR" sz="1800" dirty="0" smtClean="0"/>
                        <a:t>All </a:t>
                      </a:r>
                      <a:r>
                        <a:rPr lang="fr-FR" sz="1800" dirty="0" err="1" smtClean="0"/>
                        <a:t>elements</a:t>
                      </a:r>
                      <a:r>
                        <a:rPr lang="fr-FR" sz="1800" dirty="0" smtClean="0"/>
                        <a:t> </a:t>
                      </a:r>
                      <a:r>
                        <a:rPr lang="fr-FR" sz="1800" dirty="0" err="1" smtClean="0"/>
                        <a:t>downward</a:t>
                      </a:r>
                      <a:r>
                        <a:rPr lang="fr-FR" sz="1800" dirty="0" smtClean="0"/>
                        <a:t> </a:t>
                      </a:r>
                      <a:r>
                        <a:rPr lang="fr-FR" sz="1800" b="1" dirty="0" smtClean="0"/>
                        <a:t>F</a:t>
                      </a:r>
                      <a:r>
                        <a:rPr lang="fr-FR" sz="1800" dirty="0" smtClean="0"/>
                        <a:t> of </a:t>
                      </a:r>
                      <a:r>
                        <a:rPr lang="fr-FR" sz="1800" b="1" dirty="0" smtClean="0"/>
                        <a:t>E</a:t>
                      </a:r>
                      <a:endParaRPr lang="fr-FR" sz="1800" b="1" dirty="0"/>
                    </a:p>
                  </a:txBody>
                  <a:tcPr marT="45714" marB="45714"/>
                </a:tc>
                <a:tc>
                  <a:txBody>
                    <a:bodyPr/>
                    <a:lstStyle/>
                    <a:p>
                      <a:r>
                        <a:rPr lang="fr-FR" sz="1800" b="1" dirty="0" smtClean="0">
                          <a:latin typeface="Courier New" panose="02070309020205020404" pitchFamily="49" charset="0"/>
                          <a:cs typeface="Courier New" panose="02070309020205020404" pitchFamily="49" charset="0"/>
                        </a:rPr>
                        <a:t>div p { ... }</a:t>
                      </a:r>
                      <a:endParaRPr lang="fr-FR" sz="1800" b="1" dirty="0">
                        <a:latin typeface="Courier New" panose="02070309020205020404" pitchFamily="49" charset="0"/>
                        <a:cs typeface="Courier New" panose="02070309020205020404" pitchFamily="49" charset="0"/>
                      </a:endParaRPr>
                    </a:p>
                  </a:txBody>
                  <a:tcPr marT="45714" marB="45714"/>
                </a:tc>
              </a:tr>
              <a:tr h="370795">
                <a:tc>
                  <a:txBody>
                    <a:bodyPr/>
                    <a:lstStyle/>
                    <a:p>
                      <a:r>
                        <a:rPr lang="fr-FR" sz="1800" b="1" dirty="0" smtClean="0"/>
                        <a:t>E &gt; F</a:t>
                      </a:r>
                      <a:endParaRPr lang="fr-FR" sz="1800" b="1" dirty="0"/>
                    </a:p>
                  </a:txBody>
                  <a:tcPr marT="45714" marB="45714"/>
                </a:tc>
                <a:tc>
                  <a:txBody>
                    <a:bodyPr/>
                    <a:lstStyle/>
                    <a:p>
                      <a:r>
                        <a:rPr lang="fr-FR" sz="1800" dirty="0" smtClean="0"/>
                        <a:t>All </a:t>
                      </a:r>
                      <a:r>
                        <a:rPr lang="fr-FR" sz="1800" dirty="0" err="1" smtClean="0"/>
                        <a:t>elements</a:t>
                      </a:r>
                      <a:r>
                        <a:rPr lang="fr-FR" sz="1800" dirty="0" smtClean="0"/>
                        <a:t> </a:t>
                      </a:r>
                      <a:r>
                        <a:rPr lang="fr-FR" sz="1800" b="1" dirty="0" smtClean="0"/>
                        <a:t>F</a:t>
                      </a:r>
                      <a:r>
                        <a:rPr lang="fr-FR" sz="1800" dirty="0" smtClean="0"/>
                        <a:t> son of </a:t>
                      </a:r>
                      <a:r>
                        <a:rPr lang="fr-FR" sz="1800" b="1" dirty="0" smtClean="0"/>
                        <a:t>E</a:t>
                      </a:r>
                      <a:endParaRPr lang="fr-FR" sz="1800" b="1" dirty="0"/>
                    </a:p>
                  </a:txBody>
                  <a:tcPr marT="45714" marB="45714"/>
                </a:tc>
                <a:tc>
                  <a:txBody>
                    <a:bodyPr/>
                    <a:lstStyle/>
                    <a:p>
                      <a:r>
                        <a:rPr lang="fr-FR" sz="1800" b="1" dirty="0" smtClean="0">
                          <a:latin typeface="Courier New" panose="02070309020205020404" pitchFamily="49" charset="0"/>
                          <a:cs typeface="Courier New" panose="02070309020205020404" pitchFamily="49" charset="0"/>
                        </a:rPr>
                        <a:t>div &gt; p { ... }</a:t>
                      </a:r>
                      <a:endParaRPr lang="fr-FR" sz="1800" b="1" dirty="0">
                        <a:latin typeface="Courier New" panose="02070309020205020404" pitchFamily="49" charset="0"/>
                        <a:cs typeface="Courier New" panose="02070309020205020404" pitchFamily="49" charset="0"/>
                      </a:endParaRPr>
                    </a:p>
                  </a:txBody>
                  <a:tcPr marT="45714" marB="45714"/>
                </a:tc>
              </a:tr>
              <a:tr h="370795">
                <a:tc>
                  <a:txBody>
                    <a:bodyPr/>
                    <a:lstStyle/>
                    <a:p>
                      <a:r>
                        <a:rPr lang="fr-FR" sz="1800" b="1" dirty="0" smtClean="0"/>
                        <a:t>#</a:t>
                      </a:r>
                      <a:r>
                        <a:rPr lang="fr-FR" sz="1800" b="1" dirty="0" err="1" smtClean="0"/>
                        <a:t>myId</a:t>
                      </a:r>
                      <a:endParaRPr lang="fr-FR" sz="1800" b="1" dirty="0"/>
                    </a:p>
                  </a:txBody>
                  <a:tcPr marT="45714" marB="45714"/>
                </a:tc>
                <a:tc>
                  <a:txBody>
                    <a:bodyPr/>
                    <a:lstStyle/>
                    <a:p>
                      <a:r>
                        <a:rPr lang="fr-FR" sz="1800" dirty="0" smtClean="0"/>
                        <a:t>The </a:t>
                      </a:r>
                      <a:r>
                        <a:rPr lang="fr-FR" sz="1800" dirty="0" err="1" smtClean="0"/>
                        <a:t>element</a:t>
                      </a:r>
                      <a:r>
                        <a:rPr lang="fr-FR" sz="1800" dirty="0" smtClean="0"/>
                        <a:t> </a:t>
                      </a:r>
                      <a:r>
                        <a:rPr lang="fr-FR" sz="1800" dirty="0" err="1" smtClean="0"/>
                        <a:t>with</a:t>
                      </a:r>
                      <a:r>
                        <a:rPr lang="fr-FR" sz="1800" dirty="0" smtClean="0"/>
                        <a:t> id « </a:t>
                      </a:r>
                      <a:r>
                        <a:rPr lang="fr-FR" sz="1800" dirty="0" err="1" smtClean="0"/>
                        <a:t>myId</a:t>
                      </a:r>
                      <a:r>
                        <a:rPr lang="fr-FR" sz="1800" dirty="0" smtClean="0"/>
                        <a:t> »</a:t>
                      </a:r>
                      <a:endParaRPr lang="fr-FR" sz="1800" dirty="0"/>
                    </a:p>
                  </a:txBody>
                  <a:tcPr marT="45714" marB="45714"/>
                </a:tc>
                <a:tc>
                  <a:txBody>
                    <a:bodyPr/>
                    <a:lstStyle/>
                    <a:p>
                      <a:r>
                        <a:rPr lang="fr-FR" sz="1800" b="1" dirty="0" smtClean="0">
                          <a:latin typeface="Courier New" panose="02070309020205020404" pitchFamily="49" charset="0"/>
                          <a:cs typeface="Courier New" panose="02070309020205020404" pitchFamily="49" charset="0"/>
                        </a:rPr>
                        <a:t>#banner</a:t>
                      </a:r>
                      <a:r>
                        <a:rPr lang="fr-FR" sz="1800" b="1" baseline="0" dirty="0" smtClean="0">
                          <a:latin typeface="Courier New" panose="02070309020205020404" pitchFamily="49" charset="0"/>
                          <a:cs typeface="Courier New" panose="02070309020205020404" pitchFamily="49" charset="0"/>
                        </a:rPr>
                        <a:t> { ... }</a:t>
                      </a:r>
                      <a:endParaRPr lang="fr-FR" sz="1800" b="1" dirty="0">
                        <a:latin typeface="Courier New" panose="02070309020205020404" pitchFamily="49" charset="0"/>
                        <a:cs typeface="Courier New" panose="02070309020205020404" pitchFamily="49" charset="0"/>
                      </a:endParaRPr>
                    </a:p>
                  </a:txBody>
                  <a:tcPr marT="45714" marB="45714"/>
                </a:tc>
              </a:tr>
              <a:tr h="370795">
                <a:tc>
                  <a:txBody>
                    <a:bodyPr/>
                    <a:lstStyle/>
                    <a:p>
                      <a:r>
                        <a:rPr lang="fr-FR" sz="1800" b="1" dirty="0" err="1" smtClean="0"/>
                        <a:t>E#myId</a:t>
                      </a:r>
                      <a:endParaRPr lang="fr-FR" sz="1800" b="1" dirty="0"/>
                    </a:p>
                  </a:txBody>
                  <a:tcPr marT="45714" marB="45714"/>
                </a:tc>
                <a:tc>
                  <a:txBody>
                    <a:bodyPr/>
                    <a:lstStyle/>
                    <a:p>
                      <a:r>
                        <a:rPr lang="fr-FR" sz="1800" dirty="0" smtClean="0"/>
                        <a:t>The E </a:t>
                      </a:r>
                      <a:r>
                        <a:rPr lang="fr-FR" sz="1800" dirty="0" err="1" smtClean="0"/>
                        <a:t>element</a:t>
                      </a:r>
                      <a:r>
                        <a:rPr lang="fr-FR" sz="1800" dirty="0" smtClean="0"/>
                        <a:t> </a:t>
                      </a:r>
                      <a:r>
                        <a:rPr lang="fr-FR" sz="1800" dirty="0" err="1" smtClean="0"/>
                        <a:t>with</a:t>
                      </a:r>
                      <a:r>
                        <a:rPr lang="fr-FR" sz="1800" dirty="0" smtClean="0"/>
                        <a:t> id « </a:t>
                      </a:r>
                      <a:r>
                        <a:rPr lang="fr-FR" sz="1800" dirty="0" err="1" smtClean="0"/>
                        <a:t>myId</a:t>
                      </a:r>
                      <a:r>
                        <a:rPr lang="fr-FR" sz="1800" dirty="0" smtClean="0"/>
                        <a:t> »</a:t>
                      </a:r>
                      <a:endParaRPr lang="fr-FR" sz="1800" dirty="0"/>
                    </a:p>
                  </a:txBody>
                  <a:tcPr marT="45714" marB="45714"/>
                </a:tc>
                <a:tc>
                  <a:txBody>
                    <a:bodyPr/>
                    <a:lstStyle/>
                    <a:p>
                      <a:r>
                        <a:rPr lang="fr-FR" sz="1800" b="1" dirty="0" err="1" smtClean="0">
                          <a:latin typeface="Courier New" panose="02070309020205020404" pitchFamily="49" charset="0"/>
                          <a:cs typeface="Courier New" panose="02070309020205020404" pitchFamily="49" charset="0"/>
                        </a:rPr>
                        <a:t>img#logo</a:t>
                      </a:r>
                      <a:r>
                        <a:rPr lang="fr-FR" sz="1800" b="1" dirty="0" smtClean="0">
                          <a:latin typeface="Courier New" panose="02070309020205020404" pitchFamily="49" charset="0"/>
                          <a:cs typeface="Courier New" panose="02070309020205020404" pitchFamily="49" charset="0"/>
                        </a:rPr>
                        <a:t> {</a:t>
                      </a:r>
                      <a:r>
                        <a:rPr lang="fr-FR" sz="1800" b="1" baseline="0" dirty="0" smtClean="0">
                          <a:latin typeface="Courier New" panose="02070309020205020404" pitchFamily="49" charset="0"/>
                          <a:cs typeface="Courier New" panose="02070309020205020404" pitchFamily="49" charset="0"/>
                        </a:rPr>
                        <a:t> ...</a:t>
                      </a:r>
                      <a:r>
                        <a:rPr lang="fr-FR" sz="1800" b="1" dirty="0" smtClean="0">
                          <a:latin typeface="Courier New" panose="02070309020205020404" pitchFamily="49" charset="0"/>
                          <a:cs typeface="Courier New" panose="02070309020205020404" pitchFamily="49" charset="0"/>
                        </a:rPr>
                        <a:t> }</a:t>
                      </a:r>
                      <a:endParaRPr lang="fr-FR" sz="1800" b="1" dirty="0">
                        <a:latin typeface="Courier New" panose="02070309020205020404" pitchFamily="49" charset="0"/>
                        <a:cs typeface="Courier New" panose="02070309020205020404" pitchFamily="49" charset="0"/>
                      </a:endParaRPr>
                    </a:p>
                  </a:txBody>
                  <a:tcPr marT="45714" marB="45714"/>
                </a:tc>
              </a:tr>
            </a:tbl>
          </a:graphicData>
        </a:graphic>
      </p:graphicFrame>
      <p:pic>
        <p:nvPicPr>
          <p:cNvPr id="8194" name="Picture 2" descr="D:\Users\Renaud\Desktop\StageFinEtudesSupinfo\Icons-New\v3\Min\Focu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5604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Selectors</a:t>
            </a:r>
            <a:endParaRPr lang="fr-FR" dirty="0" smtClean="0">
              <a:ea typeface="ＭＳ Ｐゴシック" pitchFamily="34" charset="-128"/>
            </a:endParaRPr>
          </a:p>
        </p:txBody>
      </p:sp>
      <p:sp>
        <p:nvSpPr>
          <p:cNvPr id="21540" name="Espace réservé du contenu 1"/>
          <p:cNvSpPr>
            <a:spLocks noGrp="1"/>
          </p:cNvSpPr>
          <p:nvPr>
            <p:ph sz="quarter" idx="13"/>
          </p:nvPr>
        </p:nvSpPr>
        <p:spPr/>
        <p:txBody>
          <a:bodyPr/>
          <a:lstStyle/>
          <a:p>
            <a:r>
              <a:rPr lang="fr-FR" dirty="0">
                <a:ea typeface="ＭＳ Ｐゴシック" pitchFamily="34" charset="-128"/>
              </a:rPr>
              <a:t>How to CSS</a:t>
            </a:r>
          </a:p>
        </p:txBody>
      </p:sp>
      <p:sp>
        <p:nvSpPr>
          <p:cNvPr id="2" name="Espace réservé du contenu 1"/>
          <p:cNvSpPr>
            <a:spLocks noGrp="1"/>
          </p:cNvSpPr>
          <p:nvPr>
            <p:ph idx="1"/>
          </p:nvPr>
        </p:nvSpPr>
        <p:spPr/>
        <p:txBody>
          <a:bodyPr/>
          <a:lstStyle/>
          <a:p>
            <a:r>
              <a:rPr lang="fr-FR" dirty="0" smtClean="0"/>
              <a:t>CSS </a:t>
            </a:r>
            <a:r>
              <a:rPr lang="fr-FR" dirty="0" err="1" smtClean="0"/>
              <a:t>selectors</a:t>
            </a:r>
            <a:r>
              <a:rPr lang="fr-FR" dirty="0" smtClean="0"/>
              <a:t> </a:t>
            </a:r>
            <a:r>
              <a:rPr lang="fr-FR" dirty="0" err="1" smtClean="0"/>
              <a:t>overview</a:t>
            </a:r>
            <a:endParaRPr lang="fr-FR" sz="2800" dirty="0"/>
          </a:p>
        </p:txBody>
      </p:sp>
      <p:graphicFrame>
        <p:nvGraphicFramePr>
          <p:cNvPr id="7" name="Espace réservé du contenu 4"/>
          <p:cNvGraphicFramePr>
            <a:graphicFrameLocks/>
          </p:cNvGraphicFramePr>
          <p:nvPr>
            <p:extLst>
              <p:ext uri="{D42A27DB-BD31-4B8C-83A1-F6EECF244321}">
                <p14:modId xmlns:p14="http://schemas.microsoft.com/office/powerpoint/2010/main" val="2528749425"/>
              </p:ext>
            </p:extLst>
          </p:nvPr>
        </p:nvGraphicFramePr>
        <p:xfrm>
          <a:off x="457200" y="1849388"/>
          <a:ext cx="8363272" cy="1483180"/>
        </p:xfrm>
        <a:graphic>
          <a:graphicData uri="http://schemas.openxmlformats.org/drawingml/2006/table">
            <a:tbl>
              <a:tblPr firstRow="1" bandRow="1">
                <a:tableStyleId>{5C22544A-7EE6-4342-B048-85BDC9FD1C3A}</a:tableStyleId>
              </a:tblPr>
              <a:tblGrid>
                <a:gridCol w="1810544"/>
                <a:gridCol w="6552728"/>
              </a:tblGrid>
              <a:tr h="370795">
                <a:tc>
                  <a:txBody>
                    <a:bodyPr/>
                    <a:lstStyle/>
                    <a:p>
                      <a:r>
                        <a:rPr lang="fr-FR" sz="1800" dirty="0" err="1" smtClean="0"/>
                        <a:t>Selector</a:t>
                      </a:r>
                      <a:endParaRPr lang="fr-FR" sz="1800" dirty="0"/>
                    </a:p>
                  </a:txBody>
                  <a:tcPr marT="45714" marB="45714"/>
                </a:tc>
                <a:tc>
                  <a:txBody>
                    <a:bodyPr/>
                    <a:lstStyle/>
                    <a:p>
                      <a:r>
                        <a:rPr lang="fr-FR" sz="1800" dirty="0" err="1" smtClean="0"/>
                        <a:t>Targets</a:t>
                      </a:r>
                      <a:endParaRPr lang="fr-FR" sz="1800" dirty="0"/>
                    </a:p>
                  </a:txBody>
                  <a:tcPr marT="45714" marB="45714"/>
                </a:tc>
              </a:tr>
              <a:tr h="370795">
                <a:tc>
                  <a:txBody>
                    <a:bodyPr/>
                    <a:lstStyle/>
                    <a:p>
                      <a:r>
                        <a:rPr lang="fr-FR" sz="1800" b="1" dirty="0" smtClean="0"/>
                        <a:t>E[</a:t>
                      </a:r>
                      <a:r>
                        <a:rPr lang="fr-FR" sz="1800" b="1" i="1" dirty="0" err="1" smtClean="0"/>
                        <a:t>foo</a:t>
                      </a:r>
                      <a:r>
                        <a:rPr lang="fr-FR" sz="1800" b="1" dirty="0" smtClean="0"/>
                        <a:t>="val"]</a:t>
                      </a:r>
                      <a:endParaRPr lang="fr-FR" sz="1800" b="1" dirty="0"/>
                    </a:p>
                  </a:txBody>
                  <a:tcPr marT="45714" marB="45714"/>
                </a:tc>
                <a:tc>
                  <a:txBody>
                    <a:bodyPr/>
                    <a:lstStyle/>
                    <a:p>
                      <a:r>
                        <a:rPr lang="fr-FR" sz="1800" dirty="0" smtClean="0"/>
                        <a:t>The E </a:t>
                      </a:r>
                      <a:r>
                        <a:rPr lang="fr-FR" sz="1800" dirty="0" err="1" smtClean="0"/>
                        <a:t>element</a:t>
                      </a:r>
                      <a:r>
                        <a:rPr lang="fr-FR" sz="1800" dirty="0" smtClean="0"/>
                        <a:t> </a:t>
                      </a:r>
                      <a:r>
                        <a:rPr lang="fr-FR" sz="1800" dirty="0" err="1" smtClean="0"/>
                        <a:t>having</a:t>
                      </a:r>
                      <a:r>
                        <a:rPr lang="fr-FR" sz="1800" dirty="0" smtClean="0"/>
                        <a:t> the value « val » in the </a:t>
                      </a:r>
                      <a:r>
                        <a:rPr lang="fr-FR" sz="1800" dirty="0" err="1" smtClean="0"/>
                        <a:t>attribute</a:t>
                      </a:r>
                      <a:r>
                        <a:rPr lang="fr-FR" sz="1800" dirty="0" smtClean="0"/>
                        <a:t> « </a:t>
                      </a:r>
                      <a:r>
                        <a:rPr lang="fr-FR" sz="1800" dirty="0" err="1" smtClean="0"/>
                        <a:t>foo</a:t>
                      </a:r>
                      <a:r>
                        <a:rPr lang="fr-FR" sz="1800" dirty="0" smtClean="0"/>
                        <a:t> »</a:t>
                      </a:r>
                      <a:endParaRPr lang="fr-FR" sz="1800" dirty="0"/>
                    </a:p>
                  </a:txBody>
                  <a:tcPr marT="45714" marB="45714"/>
                </a:tc>
              </a:tr>
              <a:tr h="370795">
                <a:tc>
                  <a:txBody>
                    <a:bodyPr/>
                    <a:lstStyle/>
                    <a:p>
                      <a:r>
                        <a:rPr lang="fr-FR" sz="1800" b="1" dirty="0" smtClean="0"/>
                        <a:t>.</a:t>
                      </a:r>
                      <a:r>
                        <a:rPr lang="fr-FR" sz="1800" b="1" dirty="0" err="1" smtClean="0"/>
                        <a:t>myClass</a:t>
                      </a:r>
                      <a:endParaRPr lang="fr-FR" sz="1800" b="1" dirty="0"/>
                    </a:p>
                  </a:txBody>
                  <a:tcPr marT="45714" marB="45714"/>
                </a:tc>
                <a:tc>
                  <a:txBody>
                    <a:bodyPr/>
                    <a:lstStyle/>
                    <a:p>
                      <a:r>
                        <a:rPr lang="fr-FR" sz="1800" dirty="0" smtClean="0"/>
                        <a:t>All </a:t>
                      </a:r>
                      <a:r>
                        <a:rPr lang="fr-FR" sz="1800" dirty="0" err="1" smtClean="0"/>
                        <a:t>elements</a:t>
                      </a:r>
                      <a:r>
                        <a:rPr lang="fr-FR" sz="1800" dirty="0" smtClean="0"/>
                        <a:t> </a:t>
                      </a:r>
                      <a:r>
                        <a:rPr lang="fr-FR" sz="1800" dirty="0" err="1" smtClean="0"/>
                        <a:t>having</a:t>
                      </a:r>
                      <a:r>
                        <a:rPr lang="fr-FR" sz="1800" dirty="0" smtClean="0"/>
                        <a:t> the class « </a:t>
                      </a:r>
                      <a:r>
                        <a:rPr lang="fr-FR" sz="1800" dirty="0" err="1" smtClean="0"/>
                        <a:t>myClass</a:t>
                      </a:r>
                      <a:r>
                        <a:rPr lang="fr-FR" sz="1800" dirty="0" smtClean="0"/>
                        <a:t> » </a:t>
                      </a:r>
                      <a:endParaRPr lang="fr-FR" sz="1800" dirty="0"/>
                    </a:p>
                  </a:txBody>
                  <a:tcPr marT="45714" marB="45714"/>
                </a:tc>
              </a:tr>
              <a:tr h="370795">
                <a:tc>
                  <a:txBody>
                    <a:bodyPr/>
                    <a:lstStyle/>
                    <a:p>
                      <a:r>
                        <a:rPr lang="fr-FR" sz="1800" b="1" dirty="0" err="1" smtClean="0"/>
                        <a:t>E.myClass</a:t>
                      </a:r>
                      <a:endParaRPr lang="fr-FR" sz="1800" b="1" dirty="0"/>
                    </a:p>
                  </a:txBody>
                  <a:tcPr marT="45714" marB="45714"/>
                </a:tc>
                <a:tc>
                  <a:txBody>
                    <a:bodyPr/>
                    <a:lstStyle/>
                    <a:p>
                      <a:r>
                        <a:rPr lang="fr-FR" sz="1800" dirty="0" smtClean="0"/>
                        <a:t>All </a:t>
                      </a:r>
                      <a:r>
                        <a:rPr lang="fr-FR" sz="1800" b="1" dirty="0" smtClean="0"/>
                        <a:t>E</a:t>
                      </a:r>
                      <a:r>
                        <a:rPr lang="fr-FR" sz="1800" dirty="0" smtClean="0"/>
                        <a:t> </a:t>
                      </a:r>
                      <a:r>
                        <a:rPr lang="fr-FR" sz="1800" dirty="0" err="1" smtClean="0"/>
                        <a:t>elements</a:t>
                      </a:r>
                      <a:r>
                        <a:rPr lang="fr-FR" sz="1800" baseline="0" dirty="0" smtClean="0"/>
                        <a:t> </a:t>
                      </a:r>
                      <a:r>
                        <a:rPr lang="fr-FR" sz="1800" baseline="0" dirty="0" err="1" smtClean="0"/>
                        <a:t>having</a:t>
                      </a:r>
                      <a:r>
                        <a:rPr lang="fr-FR" sz="1800" baseline="0" dirty="0" smtClean="0"/>
                        <a:t> the class « </a:t>
                      </a:r>
                      <a:r>
                        <a:rPr lang="fr-FR" sz="1800" baseline="0" dirty="0" err="1" smtClean="0"/>
                        <a:t>myClass</a:t>
                      </a:r>
                      <a:r>
                        <a:rPr lang="fr-FR" sz="1800" baseline="0" dirty="0" smtClean="0"/>
                        <a:t> »</a:t>
                      </a:r>
                      <a:r>
                        <a:rPr lang="fr-FR" sz="1800" dirty="0" smtClean="0"/>
                        <a:t> </a:t>
                      </a:r>
                      <a:endParaRPr lang="fr-FR" sz="1800" dirty="0"/>
                    </a:p>
                  </a:txBody>
                  <a:tcPr marT="45714" marB="45714"/>
                </a:tc>
              </a:tr>
            </a:tbl>
          </a:graphicData>
        </a:graphic>
      </p:graphicFrame>
      <p:pic>
        <p:nvPicPr>
          <p:cNvPr id="8194" name="Picture 2" descr="D:\Users\Renaud\Desktop\StageFinEtudesSupinfo\Icons-New\v3\Min\Focu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40461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smtClean="0">
                <a:ea typeface="ＭＳ Ｐゴシック" pitchFamily="34" charset="-128"/>
              </a:rPr>
              <a:t>class</a:t>
            </a: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Apply a style on a set of defined tags</a:t>
            </a:r>
            <a:endParaRPr lang="en-US" dirty="0">
              <a:ea typeface="ＭＳ Ｐゴシック" pitchFamily="34" charset="-128"/>
            </a:endParaRPr>
          </a:p>
          <a:p>
            <a:pPr lvl="1">
              <a:spcBef>
                <a:spcPts val="1872"/>
              </a:spcBef>
            </a:pPr>
            <a:r>
              <a:rPr lang="en-US" dirty="0" smtClean="0">
                <a:ea typeface="ＭＳ Ｐゴシック" pitchFamily="34" charset="-128"/>
              </a:rPr>
              <a:t>This CSS code:</a:t>
            </a:r>
          </a:p>
          <a:p>
            <a:pPr lvl="1">
              <a:spcBef>
                <a:spcPts val="1872"/>
              </a:spcBef>
            </a:pPr>
            <a:endParaRPr lang="en-US" dirty="0">
              <a:ea typeface="ＭＳ Ｐゴシック" pitchFamily="34" charset="-128"/>
            </a:endParaRPr>
          </a:p>
          <a:p>
            <a:pPr lvl="1">
              <a:spcBef>
                <a:spcPts val="1872"/>
              </a:spcBef>
            </a:pPr>
            <a:endParaRPr lang="en-US" dirty="0" smtClean="0">
              <a:ea typeface="ＭＳ Ｐゴシック" pitchFamily="34" charset="-128"/>
            </a:endParaRPr>
          </a:p>
          <a:p>
            <a:pPr lvl="1">
              <a:spcBef>
                <a:spcPts val="1872"/>
              </a:spcBef>
            </a:pPr>
            <a:r>
              <a:rPr lang="en-US" dirty="0" smtClean="0">
                <a:ea typeface="ＭＳ Ｐゴシック" pitchFamily="34" charset="-128"/>
              </a:rPr>
              <a:t>Can be associated with any h1 tag:</a:t>
            </a:r>
            <a:endParaRPr lang="en-US" dirty="0">
              <a:ea typeface="ＭＳ Ｐゴシック" pitchFamily="34" charset="-128"/>
            </a:endParaRPr>
          </a:p>
          <a:p>
            <a:pPr marL="0" indent="0">
              <a:spcBef>
                <a:spcPts val="1872"/>
              </a:spcBef>
              <a:buNone/>
            </a:pP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2497460"/>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h1.section</a:t>
            </a:r>
            <a:r>
              <a:rPr lang="en-US" b="1" dirty="0">
                <a:solidFill>
                  <a:srgbClr val="0000FF"/>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background-color</a:t>
            </a:r>
            <a:r>
              <a:rPr lang="en-US" b="1" dirty="0">
                <a:latin typeface="Courier New"/>
                <a:cs typeface="Courier New"/>
              </a:rPr>
              <a:t>: red; }</a:t>
            </a:r>
            <a:endParaRPr lang="fr-FR" b="1" dirty="0">
              <a:latin typeface="Courier New"/>
              <a:cs typeface="Courier New"/>
            </a:endParaRPr>
          </a:p>
        </p:txBody>
      </p:sp>
      <p:sp>
        <p:nvSpPr>
          <p:cNvPr id="9" name="Rectangle à coins arrondis 4"/>
          <p:cNvSpPr/>
          <p:nvPr/>
        </p:nvSpPr>
        <p:spPr>
          <a:xfrm>
            <a:off x="179512" y="4225652"/>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&lt;h1 </a:t>
            </a:r>
            <a:r>
              <a:rPr lang="en-US" b="1" dirty="0">
                <a:solidFill>
                  <a:srgbClr val="C00000"/>
                </a:solidFill>
                <a:latin typeface="Courier New"/>
                <a:cs typeface="Courier New"/>
              </a:rPr>
              <a:t>class</a:t>
            </a:r>
            <a:r>
              <a:rPr lang="en-US" b="1" dirty="0">
                <a:latin typeface="Courier New"/>
                <a:cs typeface="Courier New"/>
              </a:rPr>
              <a:t>=</a:t>
            </a:r>
            <a:r>
              <a:rPr lang="en-US" b="1" dirty="0">
                <a:solidFill>
                  <a:srgbClr val="17B240"/>
                </a:solidFill>
                <a:latin typeface="Courier New"/>
                <a:cs typeface="Courier New"/>
              </a:rPr>
              <a:t>"section"</a:t>
            </a:r>
            <a:r>
              <a:rPr lang="en-US" b="1" dirty="0">
                <a:latin typeface="Courier New"/>
                <a:cs typeface="Courier New"/>
              </a:rPr>
              <a:t>&gt;My Title</a:t>
            </a:r>
            <a:r>
              <a:rPr lang="en-US" b="1" dirty="0">
                <a:solidFill>
                  <a:srgbClr val="0070C0"/>
                </a:solidFill>
                <a:latin typeface="Courier New"/>
                <a:cs typeface="Courier New"/>
              </a:rPr>
              <a:t>&lt;/h1&gt;</a:t>
            </a:r>
          </a:p>
        </p:txBody>
      </p:sp>
      <p:pic>
        <p:nvPicPr>
          <p:cNvPr id="10"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49010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smtClean="0">
                <a:ea typeface="ＭＳ Ｐゴシック" pitchFamily="34" charset="-128"/>
              </a:rPr>
              <a:t>id</a:t>
            </a:r>
          </a:p>
        </p:txBody>
      </p:sp>
      <p:sp>
        <p:nvSpPr>
          <p:cNvPr id="18434" name="Espace réservé du contenu 2"/>
          <p:cNvSpPr>
            <a:spLocks noGrp="1"/>
          </p:cNvSpPr>
          <p:nvPr>
            <p:ph idx="1"/>
          </p:nvPr>
        </p:nvSpPr>
        <p:spPr>
          <a:xfrm>
            <a:off x="467544" y="1128713"/>
            <a:ext cx="8280920" cy="4230687"/>
          </a:xfrm>
        </p:spPr>
        <p:txBody>
          <a:bodyPr/>
          <a:lstStyle/>
          <a:p>
            <a:pPr>
              <a:spcBef>
                <a:spcPts val="1872"/>
              </a:spcBef>
            </a:pPr>
            <a:r>
              <a:rPr lang="en-US" dirty="0" smtClean="0">
                <a:ea typeface="ＭＳ Ｐゴシック" pitchFamily="34" charset="-128"/>
              </a:rPr>
              <a:t>Apply a style on </a:t>
            </a:r>
            <a:r>
              <a:rPr lang="en-US" b="1" dirty="0" smtClean="0">
                <a:ea typeface="ＭＳ Ｐゴシック" pitchFamily="34" charset="-128"/>
              </a:rPr>
              <a:t>only one and unique </a:t>
            </a:r>
            <a:r>
              <a:rPr lang="en-US" dirty="0" smtClean="0">
                <a:ea typeface="ＭＳ Ｐゴシック" pitchFamily="34" charset="-128"/>
              </a:rPr>
              <a:t>tag</a:t>
            </a:r>
            <a:endParaRPr lang="en-US" dirty="0">
              <a:ea typeface="ＭＳ Ｐゴシック" pitchFamily="34" charset="-128"/>
            </a:endParaRPr>
          </a:p>
          <a:p>
            <a:pPr lvl="1">
              <a:spcBef>
                <a:spcPts val="1872"/>
              </a:spcBef>
            </a:pPr>
            <a:r>
              <a:rPr lang="en-US" dirty="0" smtClean="0">
                <a:ea typeface="ＭＳ Ｐゴシック" pitchFamily="34" charset="-128"/>
              </a:rPr>
              <a:t>This CSS code:</a:t>
            </a:r>
          </a:p>
          <a:p>
            <a:pPr lvl="1">
              <a:spcBef>
                <a:spcPts val="1872"/>
              </a:spcBef>
            </a:pPr>
            <a:endParaRPr lang="en-US" dirty="0">
              <a:ea typeface="ＭＳ Ｐゴシック" pitchFamily="34" charset="-128"/>
            </a:endParaRPr>
          </a:p>
          <a:p>
            <a:pPr lvl="1">
              <a:spcBef>
                <a:spcPts val="1872"/>
              </a:spcBef>
            </a:pPr>
            <a:endParaRPr lang="en-US" dirty="0" smtClean="0">
              <a:ea typeface="ＭＳ Ｐゴシック" pitchFamily="34" charset="-128"/>
            </a:endParaRPr>
          </a:p>
          <a:p>
            <a:pPr lvl="1">
              <a:spcBef>
                <a:spcPts val="1872"/>
              </a:spcBef>
            </a:pPr>
            <a:r>
              <a:rPr lang="en-US" dirty="0" smtClean="0">
                <a:ea typeface="ＭＳ Ｐゴシック" pitchFamily="34" charset="-128"/>
              </a:rPr>
              <a:t>Can be associated with any tag:</a:t>
            </a:r>
            <a:endParaRPr lang="en-US" dirty="0">
              <a:ea typeface="ＭＳ Ｐゴシック" pitchFamily="34" charset="-128"/>
            </a:endParaRPr>
          </a:p>
          <a:p>
            <a:pPr marL="0" indent="0">
              <a:spcBef>
                <a:spcPts val="1872"/>
              </a:spcBef>
              <a:buNone/>
            </a:pP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8" name="Rectangle à coins arrondis 4"/>
          <p:cNvSpPr/>
          <p:nvPr/>
        </p:nvSpPr>
        <p:spPr>
          <a:xfrm>
            <a:off x="179512" y="2497460"/>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a:t>
            </a:r>
            <a:r>
              <a:rPr lang="en-US" b="1" dirty="0" err="1">
                <a:solidFill>
                  <a:srgbClr val="0070C0"/>
                </a:solidFill>
                <a:latin typeface="Courier New"/>
                <a:cs typeface="Courier New"/>
              </a:rPr>
              <a:t>MyObjectId</a:t>
            </a:r>
            <a:r>
              <a:rPr lang="en-US" b="1" dirty="0">
                <a:solidFill>
                  <a:srgbClr val="0070C0"/>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background-color</a:t>
            </a:r>
            <a:r>
              <a:rPr lang="en-US" b="1" dirty="0">
                <a:latin typeface="Courier New"/>
                <a:cs typeface="Courier New"/>
              </a:rPr>
              <a:t>: red; }</a:t>
            </a:r>
            <a:endParaRPr lang="fr-FR" b="1" dirty="0">
              <a:latin typeface="Courier New"/>
              <a:cs typeface="Courier New"/>
            </a:endParaRPr>
          </a:p>
        </p:txBody>
      </p:sp>
      <p:sp>
        <p:nvSpPr>
          <p:cNvPr id="9" name="Rectangle à coins arrondis 4"/>
          <p:cNvSpPr/>
          <p:nvPr/>
        </p:nvSpPr>
        <p:spPr>
          <a:xfrm>
            <a:off x="179512" y="4225652"/>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fr-FR" b="1" dirty="0">
                <a:solidFill>
                  <a:srgbClr val="0070C0"/>
                </a:solidFill>
                <a:latin typeface="Courier New"/>
                <a:cs typeface="Courier New"/>
              </a:rPr>
              <a:t>&lt;div </a:t>
            </a:r>
            <a:r>
              <a:rPr lang="fr-FR" b="1" dirty="0">
                <a:solidFill>
                  <a:srgbClr val="C00000"/>
                </a:solidFill>
                <a:latin typeface="Courier New"/>
                <a:cs typeface="Courier New"/>
              </a:rPr>
              <a:t>id</a:t>
            </a:r>
            <a:r>
              <a:rPr lang="fr-FR" b="1" dirty="0">
                <a:latin typeface="Courier New"/>
                <a:cs typeface="Courier New"/>
              </a:rPr>
              <a:t>=</a:t>
            </a:r>
            <a:r>
              <a:rPr lang="fr-FR" b="1" dirty="0">
                <a:solidFill>
                  <a:srgbClr val="17B240"/>
                </a:solidFill>
                <a:latin typeface="Courier New"/>
                <a:cs typeface="Courier New"/>
              </a:rPr>
              <a:t>"</a:t>
            </a:r>
            <a:r>
              <a:rPr lang="fr-FR" b="1" dirty="0" err="1">
                <a:solidFill>
                  <a:srgbClr val="17B240"/>
                </a:solidFill>
                <a:latin typeface="Courier New"/>
                <a:cs typeface="Courier New"/>
              </a:rPr>
              <a:t>MyObjectId</a:t>
            </a:r>
            <a:r>
              <a:rPr lang="fr-FR" b="1" dirty="0">
                <a:solidFill>
                  <a:srgbClr val="17B240"/>
                </a:solidFill>
                <a:latin typeface="Courier New"/>
                <a:cs typeface="Courier New"/>
              </a:rPr>
              <a:t>"</a:t>
            </a:r>
            <a:r>
              <a:rPr lang="fr-FR" b="1" dirty="0">
                <a:solidFill>
                  <a:srgbClr val="0070C0"/>
                </a:solidFill>
                <a:latin typeface="Courier New"/>
                <a:cs typeface="Courier New"/>
              </a:rPr>
              <a:t>&gt;</a:t>
            </a:r>
            <a:r>
              <a:rPr lang="fr-FR" b="1" dirty="0" err="1">
                <a:latin typeface="Courier New"/>
                <a:cs typeface="Courier New"/>
              </a:rPr>
              <a:t>My</a:t>
            </a:r>
            <a:r>
              <a:rPr lang="fr-FR" b="1" dirty="0">
                <a:latin typeface="Courier New"/>
                <a:cs typeface="Courier New"/>
              </a:rPr>
              <a:t> </a:t>
            </a:r>
            <a:r>
              <a:rPr lang="fr-FR" b="1" dirty="0" err="1">
                <a:latin typeface="Courier New"/>
                <a:cs typeface="Courier New"/>
              </a:rPr>
              <a:t>Text</a:t>
            </a:r>
            <a:r>
              <a:rPr lang="fr-FR" b="1" dirty="0">
                <a:solidFill>
                  <a:srgbClr val="0070C0"/>
                </a:solidFill>
                <a:latin typeface="Courier New"/>
                <a:cs typeface="Courier New"/>
              </a:rPr>
              <a:t>&lt;/div&gt;</a:t>
            </a:r>
          </a:p>
        </p:txBody>
      </p:sp>
      <p:pic>
        <p:nvPicPr>
          <p:cNvPr id="10"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24523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Course plan</a:t>
            </a:r>
          </a:p>
        </p:txBody>
      </p:sp>
      <p:sp>
        <p:nvSpPr>
          <p:cNvPr id="35842" name="Espace réservé du contenu 2"/>
          <p:cNvSpPr>
            <a:spLocks noGrp="1"/>
          </p:cNvSpPr>
          <p:nvPr>
            <p:ph idx="1"/>
          </p:nvPr>
        </p:nvSpPr>
        <p:spPr>
          <a:xfrm>
            <a:off x="3635896" y="1128713"/>
            <a:ext cx="5257279" cy="4230687"/>
          </a:xfrm>
        </p:spPr>
        <p:txBody>
          <a:bodyPr/>
          <a:lstStyle/>
          <a:p>
            <a:pPr lvl="1" eaLnBrk="1" hangingPunct="1"/>
            <a:endParaRPr lang="en-US" dirty="0" smtClean="0"/>
          </a:p>
          <a:p>
            <a:pPr lvl="1" eaLnBrk="1" hangingPunct="1"/>
            <a:r>
              <a:rPr lang="en-US" dirty="0" smtClean="0"/>
              <a:t>Introduction to CSS</a:t>
            </a:r>
            <a:endParaRPr lang="en-US" dirty="0"/>
          </a:p>
          <a:p>
            <a:pPr lvl="1" eaLnBrk="1" hangingPunct="1"/>
            <a:r>
              <a:rPr lang="en-US" dirty="0" smtClean="0"/>
              <a:t>How to CSS</a:t>
            </a:r>
            <a:endParaRPr lang="fr-FR" dirty="0">
              <a:ea typeface="ＭＳ Ｐゴシック" pitchFamily="34" charset="-128"/>
            </a:endParaRPr>
          </a:p>
          <a:p>
            <a:pPr lvl="1" eaLnBrk="1" hangingPunct="1"/>
            <a:r>
              <a:rPr lang="fr-FR" dirty="0" err="1" smtClean="0">
                <a:ea typeface="ＭＳ Ｐゴシック" pitchFamily="34" charset="-128"/>
              </a:rPr>
              <a:t>Float</a:t>
            </a:r>
            <a:r>
              <a:rPr lang="fr-FR" dirty="0" smtClean="0">
                <a:ea typeface="ＭＳ Ｐゴシック" pitchFamily="34" charset="-128"/>
              </a:rPr>
              <a:t> &amp; Position</a:t>
            </a:r>
            <a:endParaRPr lang="fr-FR" dirty="0">
              <a:ea typeface="ＭＳ Ｐゴシック" pitchFamily="34" charset="-128"/>
            </a:endParaRPr>
          </a:p>
          <a:p>
            <a:pPr lvl="1" eaLnBrk="1" hangingPunct="1"/>
            <a:r>
              <a:rPr lang="fr-FR" dirty="0" smtClean="0">
                <a:ea typeface="ＭＳ Ｐゴシック" pitchFamily="34" charset="-128"/>
              </a:rPr>
              <a:t>Display </a:t>
            </a:r>
            <a:r>
              <a:rPr lang="fr-FR" dirty="0" err="1" smtClean="0">
                <a:ea typeface="ＭＳ Ｐゴシック" pitchFamily="34" charset="-128"/>
              </a:rPr>
              <a:t>property</a:t>
            </a:r>
            <a:endParaRPr lang="fr-FR" dirty="0" smtClean="0">
              <a:ea typeface="ＭＳ Ｐゴシック" pitchFamily="34" charset="-128"/>
            </a:endParaRPr>
          </a:p>
          <a:p>
            <a:pPr lvl="1" eaLnBrk="1" hangingPunct="1"/>
            <a:r>
              <a:rPr lang="fr-FR" dirty="0" smtClean="0">
                <a:ea typeface="ＭＳ Ｐゴシック" pitchFamily="34" charset="-128"/>
              </a:rPr>
              <a:t>Pseudo-Classes &amp; </a:t>
            </a:r>
            <a:r>
              <a:rPr lang="fr-FR" dirty="0" err="1" smtClean="0">
                <a:ea typeface="ＭＳ Ｐゴシック" pitchFamily="34" charset="-128"/>
              </a:rPr>
              <a:t>Elements</a:t>
            </a:r>
            <a:endParaRPr lang="fr-FR" dirty="0">
              <a:ea typeface="ＭＳ Ｐゴシック" pitchFamily="34" charset="-128"/>
            </a:endParaRPr>
          </a:p>
          <a:p>
            <a:pPr lvl="1" eaLnBrk="1" hangingPunct="1"/>
            <a:r>
              <a:rPr lang="fr-FR" dirty="0" smtClean="0">
                <a:ea typeface="ＭＳ Ｐゴシック" pitchFamily="34" charset="-128"/>
              </a:rPr>
              <a:t>Directives</a:t>
            </a:r>
          </a:p>
          <a:p>
            <a:pPr lvl="1" eaLnBrk="1" hangingPunct="1"/>
            <a:r>
              <a:rPr lang="fr-FR" dirty="0" err="1" smtClean="0">
                <a:ea typeface="ＭＳ Ｐゴシック" pitchFamily="34" charset="-128"/>
              </a:rPr>
              <a:t>Selector’s</a:t>
            </a:r>
            <a:r>
              <a:rPr lang="fr-FR" dirty="0" smtClean="0">
                <a:ea typeface="ＭＳ Ｐゴシック" pitchFamily="34" charset="-128"/>
              </a:rPr>
              <a:t> </a:t>
            </a:r>
            <a:r>
              <a:rPr lang="fr-FR" dirty="0" err="1" smtClean="0">
                <a:ea typeface="ＭＳ Ｐゴシック" pitchFamily="34" charset="-128"/>
              </a:rPr>
              <a:t>Precedence</a:t>
            </a:r>
            <a:endParaRPr lang="fr-FR" dirty="0" smtClean="0">
              <a:ea typeface="ＭＳ Ｐゴシック" pitchFamily="34" charset="-128"/>
            </a:endParaRPr>
          </a:p>
        </p:txBody>
      </p:sp>
      <p:sp>
        <p:nvSpPr>
          <p:cNvPr id="35843" name="Espace réservé du contenu 3"/>
          <p:cNvSpPr>
            <a:spLocks noGrp="1"/>
          </p:cNvSpPr>
          <p:nvPr>
            <p:ph sz="quarter" idx="13"/>
          </p:nvPr>
        </p:nvSpPr>
        <p:spPr/>
        <p:txBody>
          <a:bodyPr/>
          <a:lstStyle/>
          <a:p>
            <a:r>
              <a:rPr lang="fr-FR" dirty="0" smtClean="0">
                <a:ea typeface="ＭＳ Ｐゴシック" pitchFamily="34" charset="-128"/>
              </a:rPr>
              <a:t>Design and CSS</a:t>
            </a:r>
          </a:p>
        </p:txBody>
      </p:sp>
      <p:pic>
        <p:nvPicPr>
          <p:cNvPr id="7"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pic>
        <p:nvPicPr>
          <p:cNvPr id="2051" name="Picture 3" descr="D:\Users\Renaud\Desktop\StageFinEtudesSupinfo\Icons-New\v3\Min\Pl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Colors</a:t>
            </a:r>
            <a:endParaRPr lang="fr-FR" dirty="0" smtClean="0">
              <a:ea typeface="ＭＳ Ｐゴシック" pitchFamily="34" charset="-128"/>
            </a:endParaRPr>
          </a:p>
        </p:txBody>
      </p:sp>
      <p:sp>
        <p:nvSpPr>
          <p:cNvPr id="21540" name="Espace réservé du contenu 1"/>
          <p:cNvSpPr>
            <a:spLocks noGrp="1"/>
          </p:cNvSpPr>
          <p:nvPr>
            <p:ph sz="quarter" idx="13"/>
          </p:nvPr>
        </p:nvSpPr>
        <p:spPr/>
        <p:txBody>
          <a:bodyPr/>
          <a:lstStyle/>
          <a:p>
            <a:r>
              <a:rPr lang="fr-FR" dirty="0">
                <a:ea typeface="ＭＳ Ｐゴシック" pitchFamily="34" charset="-128"/>
              </a:rPr>
              <a:t>How to CSS</a:t>
            </a:r>
          </a:p>
        </p:txBody>
      </p:sp>
      <p:sp>
        <p:nvSpPr>
          <p:cNvPr id="2" name="Espace réservé du contenu 1"/>
          <p:cNvSpPr>
            <a:spLocks noGrp="1"/>
          </p:cNvSpPr>
          <p:nvPr>
            <p:ph idx="1"/>
          </p:nvPr>
        </p:nvSpPr>
        <p:spPr/>
        <p:txBody>
          <a:bodyPr/>
          <a:lstStyle/>
          <a:p>
            <a:r>
              <a:rPr lang="fr-FR" sz="2800" dirty="0" smtClean="0"/>
              <a:t>Can </a:t>
            </a:r>
            <a:r>
              <a:rPr lang="fr-FR" sz="2800" dirty="0" err="1" smtClean="0"/>
              <a:t>be</a:t>
            </a:r>
            <a:r>
              <a:rPr lang="fr-FR" sz="2800" dirty="0" smtClean="0"/>
              <a:t> </a:t>
            </a:r>
            <a:r>
              <a:rPr lang="fr-FR" sz="2800" dirty="0" err="1" smtClean="0"/>
              <a:t>defined</a:t>
            </a:r>
            <a:r>
              <a:rPr lang="fr-FR" sz="2800" dirty="0" smtClean="0"/>
              <a:t> in </a:t>
            </a:r>
            <a:r>
              <a:rPr lang="fr-FR" sz="2800" dirty="0" err="1" smtClean="0"/>
              <a:t>several</a:t>
            </a:r>
            <a:r>
              <a:rPr lang="fr-FR" sz="2800" dirty="0" smtClean="0"/>
              <a:t> </a:t>
            </a:r>
            <a:r>
              <a:rPr lang="fr-FR" sz="2800" dirty="0" err="1" smtClean="0"/>
              <a:t>ways</a:t>
            </a:r>
            <a:endParaRPr lang="fr-FR" sz="2800" dirty="0"/>
          </a:p>
        </p:txBody>
      </p:sp>
      <p:graphicFrame>
        <p:nvGraphicFramePr>
          <p:cNvPr id="7" name="Espace réservé du contenu 4"/>
          <p:cNvGraphicFramePr>
            <a:graphicFrameLocks/>
          </p:cNvGraphicFramePr>
          <p:nvPr>
            <p:extLst>
              <p:ext uri="{D42A27DB-BD31-4B8C-83A1-F6EECF244321}">
                <p14:modId xmlns:p14="http://schemas.microsoft.com/office/powerpoint/2010/main" val="3170936797"/>
              </p:ext>
            </p:extLst>
          </p:nvPr>
        </p:nvGraphicFramePr>
        <p:xfrm>
          <a:off x="457200" y="2432930"/>
          <a:ext cx="8363272" cy="2224770"/>
        </p:xfrm>
        <a:graphic>
          <a:graphicData uri="http://schemas.openxmlformats.org/drawingml/2006/table">
            <a:tbl>
              <a:tblPr firstRow="1" bandRow="1">
                <a:tableStyleId>{5C22544A-7EE6-4342-B048-85BDC9FD1C3A}</a:tableStyleId>
              </a:tblPr>
              <a:tblGrid>
                <a:gridCol w="2170584"/>
                <a:gridCol w="3240360"/>
                <a:gridCol w="2952328"/>
              </a:tblGrid>
              <a:tr h="370795">
                <a:tc>
                  <a:txBody>
                    <a:bodyPr/>
                    <a:lstStyle/>
                    <a:p>
                      <a:r>
                        <a:rPr lang="fr-FR" sz="1800" dirty="0" err="1" smtClean="0"/>
                        <a:t>Method</a:t>
                      </a:r>
                      <a:endParaRPr lang="fr-FR" sz="1800" dirty="0"/>
                    </a:p>
                  </a:txBody>
                  <a:tcPr marT="45714" marB="45714"/>
                </a:tc>
                <a:tc>
                  <a:txBody>
                    <a:bodyPr/>
                    <a:lstStyle/>
                    <a:p>
                      <a:r>
                        <a:rPr lang="fr-FR" sz="1800" dirty="0" smtClean="0"/>
                        <a:t>Restriction</a:t>
                      </a:r>
                      <a:endParaRPr lang="fr-FR" sz="1800" dirty="0"/>
                    </a:p>
                  </a:txBody>
                  <a:tcPr marT="45714" marB="45714"/>
                </a:tc>
                <a:tc>
                  <a:txBody>
                    <a:bodyPr/>
                    <a:lstStyle/>
                    <a:p>
                      <a:r>
                        <a:rPr lang="fr-FR" sz="1800" dirty="0" err="1" smtClean="0"/>
                        <a:t>Example</a:t>
                      </a:r>
                      <a:endParaRPr lang="fr-FR" sz="1800" dirty="0"/>
                    </a:p>
                  </a:txBody>
                  <a:tcPr marT="45714" marB="45714"/>
                </a:tc>
              </a:tr>
              <a:tr h="370795">
                <a:tc>
                  <a:txBody>
                    <a:bodyPr/>
                    <a:lstStyle/>
                    <a:p>
                      <a:r>
                        <a:rPr lang="fr-FR" sz="1800" b="1" dirty="0" err="1" smtClean="0"/>
                        <a:t>colorname</a:t>
                      </a:r>
                      <a:endParaRPr lang="fr-FR" sz="1800" b="1" dirty="0"/>
                    </a:p>
                  </a:txBody>
                  <a:tcPr marT="45714" marB="45714"/>
                </a:tc>
                <a:tc>
                  <a:txBody>
                    <a:bodyPr/>
                    <a:lstStyle/>
                    <a:p>
                      <a:r>
                        <a:rPr lang="fr-FR" sz="1800" dirty="0" err="1" smtClean="0"/>
                        <a:t>Already</a:t>
                      </a:r>
                      <a:r>
                        <a:rPr lang="fr-FR" sz="1800" dirty="0" smtClean="0"/>
                        <a:t> CSS </a:t>
                      </a:r>
                      <a:r>
                        <a:rPr lang="fr-FR" sz="1800" dirty="0" err="1" smtClean="0"/>
                        <a:t>build</a:t>
                      </a:r>
                      <a:r>
                        <a:rPr lang="fr-FR" sz="1800" dirty="0" smtClean="0"/>
                        <a:t>-in </a:t>
                      </a:r>
                      <a:r>
                        <a:rPr lang="fr-FR" sz="1800" dirty="0" err="1" smtClean="0"/>
                        <a:t>colors</a:t>
                      </a:r>
                      <a:endParaRPr lang="fr-FR" sz="1800" dirty="0"/>
                    </a:p>
                  </a:txBody>
                  <a:tcPr marT="45714" marB="45714"/>
                </a:tc>
                <a:tc>
                  <a:txBody>
                    <a:bodyPr/>
                    <a:lstStyle/>
                    <a:p>
                      <a:r>
                        <a:rPr lang="fr-FR" sz="1800" dirty="0" err="1" smtClean="0"/>
                        <a:t>red</a:t>
                      </a:r>
                      <a:endParaRPr lang="fr-FR" sz="1800" dirty="0"/>
                    </a:p>
                  </a:txBody>
                  <a:tcPr marT="45714" marB="45714"/>
                </a:tc>
              </a:tr>
              <a:tr h="370795">
                <a:tc>
                  <a:txBody>
                    <a:bodyPr/>
                    <a:lstStyle/>
                    <a:p>
                      <a:r>
                        <a:rPr lang="fr-FR" sz="1800" b="1" dirty="0" err="1" smtClean="0"/>
                        <a:t>rgb</a:t>
                      </a:r>
                      <a:r>
                        <a:rPr lang="fr-FR" sz="1800" b="1" dirty="0" smtClean="0"/>
                        <a:t>(r, g, b)</a:t>
                      </a:r>
                      <a:endParaRPr lang="fr-FR" sz="1800" b="1" dirty="0"/>
                    </a:p>
                  </a:txBody>
                  <a:tcPr marT="45714" marB="4571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dirty="0" smtClean="0"/>
                        <a:t>0 ≤ (r,</a:t>
                      </a:r>
                      <a:r>
                        <a:rPr lang="fr-FR" sz="1800" baseline="0" dirty="0" smtClean="0"/>
                        <a:t> g, b)</a:t>
                      </a:r>
                      <a:r>
                        <a:rPr lang="fr-FR" sz="1800" dirty="0" smtClean="0"/>
                        <a:t> ≤ 255</a:t>
                      </a:r>
                      <a:endParaRPr lang="fr-FR" sz="1800" dirty="0"/>
                    </a:p>
                  </a:txBody>
                  <a:tcPr marT="45714" marB="45714"/>
                </a:tc>
                <a:tc>
                  <a:txBody>
                    <a:bodyPr/>
                    <a:lstStyle/>
                    <a:p>
                      <a:r>
                        <a:rPr lang="fr-FR" sz="1800" dirty="0" err="1" smtClean="0"/>
                        <a:t>rgb</a:t>
                      </a:r>
                      <a:r>
                        <a:rPr lang="fr-FR" sz="1800" dirty="0" smtClean="0"/>
                        <a:t>(255, 0, 0)</a:t>
                      </a:r>
                      <a:endParaRPr lang="fr-FR" sz="1800" dirty="0"/>
                    </a:p>
                  </a:txBody>
                  <a:tcPr marT="45714" marB="45714"/>
                </a:tc>
              </a:tr>
              <a:tr h="370795">
                <a:tc>
                  <a:txBody>
                    <a:bodyPr/>
                    <a:lstStyle/>
                    <a:p>
                      <a:r>
                        <a:rPr lang="fr-FR" sz="1800" b="1" dirty="0" err="1" smtClean="0"/>
                        <a:t>rgb</a:t>
                      </a:r>
                      <a:r>
                        <a:rPr lang="fr-FR" sz="1800" b="1" dirty="0" smtClean="0"/>
                        <a:t>(r%, g%, b%)</a:t>
                      </a:r>
                      <a:endParaRPr lang="fr-FR" sz="1800" b="1" dirty="0"/>
                    </a:p>
                  </a:txBody>
                  <a:tcPr marT="45714" marB="45714"/>
                </a:tc>
                <a:tc>
                  <a:txBody>
                    <a:bodyPr/>
                    <a:lstStyle/>
                    <a:p>
                      <a:r>
                        <a:rPr lang="fr-FR" sz="1800" dirty="0" smtClean="0"/>
                        <a:t>0 ≤ (r,</a:t>
                      </a:r>
                      <a:r>
                        <a:rPr lang="fr-FR" sz="1800" baseline="0" dirty="0" smtClean="0"/>
                        <a:t> g, b)</a:t>
                      </a:r>
                      <a:r>
                        <a:rPr lang="fr-FR" sz="1800" dirty="0" smtClean="0"/>
                        <a:t> ≤ 100</a:t>
                      </a:r>
                      <a:endParaRPr lang="fr-FR" sz="1800" dirty="0"/>
                    </a:p>
                  </a:txBody>
                  <a:tcPr marT="45714" marB="45714"/>
                </a:tc>
                <a:tc>
                  <a:txBody>
                    <a:bodyPr/>
                    <a:lstStyle/>
                    <a:p>
                      <a:r>
                        <a:rPr lang="fr-FR" sz="1800" dirty="0" err="1" smtClean="0"/>
                        <a:t>rgb</a:t>
                      </a:r>
                      <a:r>
                        <a:rPr lang="fr-FR" sz="1800" dirty="0" smtClean="0"/>
                        <a:t>(100%, 0, 0)</a:t>
                      </a:r>
                      <a:endParaRPr lang="fr-FR" sz="1800" dirty="0"/>
                    </a:p>
                  </a:txBody>
                  <a:tcPr marT="45714" marB="45714"/>
                </a:tc>
              </a:tr>
              <a:tr h="370795">
                <a:tc>
                  <a:txBody>
                    <a:bodyPr/>
                    <a:lstStyle/>
                    <a:p>
                      <a:r>
                        <a:rPr lang="fr-FR" sz="1800" b="1" dirty="0" smtClean="0"/>
                        <a:t>#</a:t>
                      </a:r>
                      <a:r>
                        <a:rPr lang="fr-FR" sz="1800" b="1" dirty="0" err="1" smtClean="0"/>
                        <a:t>rrggbb</a:t>
                      </a:r>
                      <a:endParaRPr lang="fr-FR" sz="1800" b="1" dirty="0"/>
                    </a:p>
                  </a:txBody>
                  <a:tcPr marT="45714" marB="45714"/>
                </a:tc>
                <a:tc>
                  <a:txBody>
                    <a:bodyPr/>
                    <a:lstStyle/>
                    <a:p>
                      <a:r>
                        <a:rPr lang="fr-FR" sz="1800" dirty="0" smtClean="0"/>
                        <a:t>00 ≤ (</a:t>
                      </a:r>
                      <a:r>
                        <a:rPr lang="fr-FR" sz="1800" dirty="0" err="1" smtClean="0"/>
                        <a:t>rr</a:t>
                      </a:r>
                      <a:r>
                        <a:rPr lang="fr-FR" sz="1800" dirty="0" smtClean="0"/>
                        <a:t>, </a:t>
                      </a:r>
                      <a:r>
                        <a:rPr lang="fr-FR" sz="1800" dirty="0" err="1" smtClean="0"/>
                        <a:t>gg</a:t>
                      </a:r>
                      <a:r>
                        <a:rPr lang="fr-FR" sz="1800" dirty="0" smtClean="0"/>
                        <a:t>, </a:t>
                      </a:r>
                      <a:r>
                        <a:rPr lang="fr-FR" sz="1800" dirty="0" err="1" smtClean="0"/>
                        <a:t>bb</a:t>
                      </a:r>
                      <a:r>
                        <a:rPr lang="fr-FR" sz="1800" dirty="0" smtClean="0"/>
                        <a:t>)</a:t>
                      </a:r>
                      <a:r>
                        <a:rPr lang="fr-FR" sz="1800" baseline="0" dirty="0" smtClean="0"/>
                        <a:t> </a:t>
                      </a:r>
                      <a:r>
                        <a:rPr lang="fr-FR" sz="1800" dirty="0" smtClean="0"/>
                        <a:t>≤ FF</a:t>
                      </a:r>
                      <a:endParaRPr lang="fr-FR" sz="1800" dirty="0"/>
                    </a:p>
                  </a:txBody>
                  <a:tcPr marT="45714" marB="45714"/>
                </a:tc>
                <a:tc>
                  <a:txBody>
                    <a:bodyPr/>
                    <a:lstStyle/>
                    <a:p>
                      <a:r>
                        <a:rPr lang="fr-FR" sz="1800" dirty="0" smtClean="0"/>
                        <a:t>#FF0000</a:t>
                      </a:r>
                      <a:endParaRPr lang="fr-FR" sz="1800" dirty="0"/>
                    </a:p>
                  </a:txBody>
                  <a:tcPr marT="45714" marB="45714"/>
                </a:tc>
              </a:tr>
              <a:tr h="370795">
                <a:tc>
                  <a:txBody>
                    <a:bodyPr/>
                    <a:lstStyle/>
                    <a:p>
                      <a:r>
                        <a:rPr lang="fr-FR" sz="1800" b="1" dirty="0" smtClean="0"/>
                        <a:t>#</a:t>
                      </a:r>
                      <a:r>
                        <a:rPr lang="fr-FR" sz="1800" b="1" dirty="0" err="1" smtClean="0"/>
                        <a:t>rgb</a:t>
                      </a:r>
                      <a:endParaRPr lang="fr-FR" sz="1800" b="1" dirty="0"/>
                    </a:p>
                  </a:txBody>
                  <a:tcPr marT="45714" marB="45714"/>
                </a:tc>
                <a:tc>
                  <a:txBody>
                    <a:bodyPr/>
                    <a:lstStyle/>
                    <a:p>
                      <a:r>
                        <a:rPr lang="fr-FR" sz="1800" dirty="0" smtClean="0"/>
                        <a:t>0 ≤ (r, g, b) ≤ F</a:t>
                      </a:r>
                      <a:endParaRPr lang="fr-FR" sz="1800" dirty="0"/>
                    </a:p>
                  </a:txBody>
                  <a:tcPr marT="45714" marB="45714"/>
                </a:tc>
                <a:tc>
                  <a:txBody>
                    <a:bodyPr/>
                    <a:lstStyle/>
                    <a:p>
                      <a:r>
                        <a:rPr lang="fr-FR" sz="1800" dirty="0" smtClean="0"/>
                        <a:t>#F00</a:t>
                      </a:r>
                      <a:endParaRPr lang="fr-FR" sz="1800" dirty="0"/>
                    </a:p>
                  </a:txBody>
                  <a:tcPr marT="45714" marB="45714"/>
                </a:tc>
              </a:tr>
            </a:tbl>
          </a:graphicData>
        </a:graphic>
      </p:graphicFrame>
      <p:pic>
        <p:nvPicPr>
          <p:cNvPr id="8"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2277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Size unit</a:t>
            </a:r>
            <a:endParaRPr lang="fr-FR" i="1"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spcBef>
                <a:spcPts val="672"/>
              </a:spcBef>
            </a:pPr>
            <a:r>
              <a:rPr lang="en-US" dirty="0" smtClean="0">
                <a:ea typeface="ＭＳ Ｐゴシック" pitchFamily="34" charset="-128"/>
              </a:rPr>
              <a:t>Available measure units:</a:t>
            </a:r>
          </a:p>
          <a:p>
            <a:pPr lvl="1">
              <a:spcBef>
                <a:spcPts val="672"/>
              </a:spcBef>
            </a:pPr>
            <a:r>
              <a:rPr lang="en-US" dirty="0" smtClean="0">
                <a:ea typeface="ＭＳ Ｐゴシック" pitchFamily="34" charset="-128"/>
              </a:rPr>
              <a:t>%</a:t>
            </a:r>
          </a:p>
          <a:p>
            <a:pPr lvl="1">
              <a:spcBef>
                <a:spcPts val="672"/>
              </a:spcBef>
            </a:pPr>
            <a:r>
              <a:rPr lang="en-US" dirty="0">
                <a:ea typeface="ＭＳ Ｐゴシック" pitchFamily="34" charset="-128"/>
              </a:rPr>
              <a:t>i</a:t>
            </a:r>
            <a:r>
              <a:rPr lang="en-US" dirty="0" smtClean="0">
                <a:ea typeface="ＭＳ Ｐゴシック" pitchFamily="34" charset="-128"/>
              </a:rPr>
              <a:t>n, cm, mm</a:t>
            </a:r>
          </a:p>
          <a:p>
            <a:pPr lvl="1">
              <a:spcBef>
                <a:spcPts val="672"/>
              </a:spcBef>
            </a:pPr>
            <a:r>
              <a:rPr lang="en-US" dirty="0" err="1">
                <a:ea typeface="ＭＳ Ｐゴシック" pitchFamily="34" charset="-128"/>
              </a:rPr>
              <a:t>e</a:t>
            </a:r>
            <a:r>
              <a:rPr lang="en-US" dirty="0" err="1" smtClean="0">
                <a:ea typeface="ＭＳ Ｐゴシック" pitchFamily="34" charset="-128"/>
              </a:rPr>
              <a:t>m</a:t>
            </a:r>
            <a:r>
              <a:rPr lang="en-US" dirty="0" smtClean="0">
                <a:ea typeface="ＭＳ Ｐゴシック" pitchFamily="34" charset="-128"/>
              </a:rPr>
              <a:t>, </a:t>
            </a:r>
            <a:r>
              <a:rPr lang="en-US" dirty="0" err="1" smtClean="0">
                <a:ea typeface="ＭＳ Ｐゴシック" pitchFamily="34" charset="-128"/>
              </a:rPr>
              <a:t>px</a:t>
            </a:r>
            <a:endParaRPr lang="en-US" dirty="0" smtClean="0">
              <a:ea typeface="ＭＳ Ｐゴシック" pitchFamily="34" charset="-128"/>
            </a:endParaRPr>
          </a:p>
          <a:p>
            <a:pPr lvl="1">
              <a:spcBef>
                <a:spcPts val="672"/>
              </a:spcBef>
            </a:pPr>
            <a:r>
              <a:rPr lang="en-US" dirty="0" err="1" smtClean="0">
                <a:ea typeface="ＭＳ Ｐゴシック" pitchFamily="34" charset="-128"/>
              </a:rPr>
              <a:t>pt</a:t>
            </a:r>
            <a:r>
              <a:rPr lang="en-US" dirty="0" smtClean="0">
                <a:ea typeface="ＭＳ Ｐゴシック" pitchFamily="34" charset="-128"/>
              </a:rPr>
              <a:t>, pc</a:t>
            </a:r>
          </a:p>
          <a:p>
            <a:pPr lvl="1">
              <a:spcBef>
                <a:spcPts val="672"/>
              </a:spcBef>
            </a:pPr>
            <a:r>
              <a:rPr lang="en-US" dirty="0" err="1" smtClean="0">
                <a:ea typeface="ＭＳ Ｐゴシック" pitchFamily="34" charset="-128"/>
              </a:rPr>
              <a:t>px</a:t>
            </a:r>
            <a:r>
              <a:rPr lang="en-US" dirty="0" smtClean="0">
                <a:ea typeface="ＭＳ Ｐゴシック" pitchFamily="34" charset="-128"/>
              </a:rPr>
              <a:t> </a:t>
            </a:r>
            <a:endParaRPr lang="en-US" dirty="0">
              <a:ea typeface="ＭＳ Ｐゴシック" pitchFamily="34" charset="-128"/>
            </a:endParaRPr>
          </a:p>
          <a:p>
            <a:pPr marL="0" indent="0">
              <a:spcBef>
                <a:spcPts val="1872"/>
              </a:spcBef>
              <a:buNone/>
            </a:pP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à coins arrondis 4"/>
          <p:cNvSpPr/>
          <p:nvPr/>
        </p:nvSpPr>
        <p:spPr>
          <a:xfrm>
            <a:off x="179512" y="4225652"/>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body</a:t>
            </a:r>
            <a:r>
              <a:rPr lang="en-US" b="1" dirty="0">
                <a:solidFill>
                  <a:srgbClr val="0000FF"/>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font-size</a:t>
            </a:r>
            <a:r>
              <a:rPr lang="en-US" b="1" dirty="0">
                <a:latin typeface="Courier New"/>
                <a:cs typeface="Courier New"/>
              </a:rPr>
              <a:t>: 1.2em; }</a:t>
            </a:r>
            <a:endParaRPr lang="fr-FR" b="1" dirty="0">
              <a:latin typeface="Courier New"/>
              <a:cs typeface="Courier New"/>
            </a:endParaRPr>
          </a:p>
        </p:txBody>
      </p:sp>
    </p:spTree>
    <p:extLst>
      <p:ext uri="{BB962C8B-B14F-4D97-AF65-F5344CB8AC3E}">
        <p14:creationId xmlns:p14="http://schemas.microsoft.com/office/powerpoint/2010/main" val="32002316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Important </a:t>
            </a:r>
            <a:r>
              <a:rPr lang="fr-FR" dirty="0" err="1" smtClean="0"/>
              <a:t>text</a:t>
            </a:r>
            <a:r>
              <a:rPr lang="fr-FR" dirty="0" smtClean="0"/>
              <a:t> </a:t>
            </a:r>
            <a:r>
              <a:rPr lang="fr-FR" dirty="0" err="1" smtClean="0"/>
              <a:t>properties</a:t>
            </a:r>
            <a:r>
              <a:rPr lang="fr-FR" dirty="0" smtClean="0"/>
              <a:t>:</a:t>
            </a:r>
            <a:endParaRPr lang="en-US" dirty="0"/>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Attributes</a:t>
            </a:r>
            <a:r>
              <a:rPr lang="fr-FR" dirty="0" smtClean="0">
                <a:ea typeface="ＭＳ Ｐゴシック" pitchFamily="34" charset="-128"/>
              </a:rPr>
              <a:t>: </a:t>
            </a:r>
            <a:r>
              <a:rPr lang="fr-FR" dirty="0" err="1" smtClean="0">
                <a:ea typeface="ＭＳ Ｐゴシック" pitchFamily="34" charset="-128"/>
              </a:rPr>
              <a:t>Text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Espace réservé du contenu 4"/>
          <p:cNvGraphicFramePr>
            <a:graphicFrameLocks/>
          </p:cNvGraphicFramePr>
          <p:nvPr>
            <p:extLst>
              <p:ext uri="{D42A27DB-BD31-4B8C-83A1-F6EECF244321}">
                <p14:modId xmlns:p14="http://schemas.microsoft.com/office/powerpoint/2010/main" val="2818834535"/>
              </p:ext>
            </p:extLst>
          </p:nvPr>
        </p:nvGraphicFramePr>
        <p:xfrm>
          <a:off x="457200" y="1835356"/>
          <a:ext cx="8291264" cy="2966360"/>
        </p:xfrm>
        <a:graphic>
          <a:graphicData uri="http://schemas.openxmlformats.org/drawingml/2006/table">
            <a:tbl>
              <a:tblPr firstRow="1" bandRow="1">
                <a:tableStyleId>{5C22544A-7EE6-4342-B048-85BDC9FD1C3A}</a:tableStyleId>
              </a:tblPr>
              <a:tblGrid>
                <a:gridCol w="3080080"/>
                <a:gridCol w="5211184"/>
              </a:tblGrid>
              <a:tr h="370795">
                <a:tc>
                  <a:txBody>
                    <a:bodyPr/>
                    <a:lstStyle/>
                    <a:p>
                      <a:r>
                        <a:rPr lang="fr-FR" sz="1800" dirty="0" err="1" smtClean="0"/>
                        <a:t>Property</a:t>
                      </a:r>
                      <a:endParaRPr lang="fr-FR" sz="1800" dirty="0"/>
                    </a:p>
                  </a:txBody>
                  <a:tcPr marT="45714" marB="45714"/>
                </a:tc>
                <a:tc>
                  <a:txBody>
                    <a:bodyPr/>
                    <a:lstStyle/>
                    <a:p>
                      <a:r>
                        <a:rPr lang="fr-FR" sz="1800" dirty="0" smtClean="0"/>
                        <a:t>Description</a:t>
                      </a:r>
                      <a:endParaRPr lang="fr-FR" sz="1800" dirty="0"/>
                    </a:p>
                  </a:txBody>
                  <a:tcPr marT="45714" marB="45714"/>
                </a:tc>
              </a:tr>
              <a:tr h="370795">
                <a:tc>
                  <a:txBody>
                    <a:bodyPr/>
                    <a:lstStyle/>
                    <a:p>
                      <a:r>
                        <a:rPr lang="fr-FR" sz="1800" b="1" dirty="0" err="1" smtClean="0"/>
                        <a:t>text-align</a:t>
                      </a:r>
                      <a:endParaRPr lang="fr-FR" sz="1800" b="1" dirty="0"/>
                    </a:p>
                  </a:txBody>
                  <a:tcPr marT="45714" marB="45714"/>
                </a:tc>
                <a:tc>
                  <a:txBody>
                    <a:bodyPr/>
                    <a:lstStyle/>
                    <a:p>
                      <a:r>
                        <a:rPr lang="fr-FR" sz="1800" dirty="0" err="1" smtClean="0"/>
                        <a:t>Align</a:t>
                      </a:r>
                      <a:r>
                        <a:rPr lang="fr-FR" sz="1800" baseline="0" dirty="0" smtClean="0"/>
                        <a:t> to </a:t>
                      </a:r>
                      <a:r>
                        <a:rPr lang="fr-FR" sz="1800" baseline="0" dirty="0" err="1" smtClean="0"/>
                        <a:t>l</a:t>
                      </a:r>
                      <a:r>
                        <a:rPr lang="fr-FR" sz="1800" dirty="0" err="1" smtClean="0"/>
                        <a:t>eft</a:t>
                      </a:r>
                      <a:r>
                        <a:rPr lang="fr-FR" sz="1800" dirty="0" smtClean="0"/>
                        <a:t>,</a:t>
                      </a:r>
                      <a:r>
                        <a:rPr lang="fr-FR" sz="1800" baseline="0" dirty="0" smtClean="0"/>
                        <a:t> center or right</a:t>
                      </a:r>
                      <a:endParaRPr lang="fr-FR" sz="1800" dirty="0"/>
                    </a:p>
                  </a:txBody>
                  <a:tcPr marT="45714" marB="45714"/>
                </a:tc>
              </a:tr>
              <a:tr h="370795">
                <a:tc>
                  <a:txBody>
                    <a:bodyPr/>
                    <a:lstStyle/>
                    <a:p>
                      <a:r>
                        <a:rPr lang="fr-FR" sz="1800" b="1" dirty="0" err="1" smtClean="0"/>
                        <a:t>text-decoration</a:t>
                      </a:r>
                      <a:endParaRPr lang="fr-FR" sz="1800" b="1" dirty="0"/>
                    </a:p>
                  </a:txBody>
                  <a:tcPr marT="45714" marB="4571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u="sng" dirty="0" err="1" smtClean="0"/>
                        <a:t>Underline</a:t>
                      </a:r>
                      <a:r>
                        <a:rPr lang="fr-FR" sz="1800" dirty="0" smtClean="0"/>
                        <a:t> </a:t>
                      </a:r>
                      <a:r>
                        <a:rPr lang="fr-FR" sz="1800" dirty="0" err="1" smtClean="0"/>
                        <a:t>text</a:t>
                      </a:r>
                      <a:endParaRPr lang="fr-FR" sz="1800" dirty="0"/>
                    </a:p>
                  </a:txBody>
                  <a:tcPr marT="45714" marB="45714"/>
                </a:tc>
              </a:tr>
              <a:tr h="370795">
                <a:tc>
                  <a:txBody>
                    <a:bodyPr/>
                    <a:lstStyle/>
                    <a:p>
                      <a:r>
                        <a:rPr lang="fr-FR" sz="1800" b="1" dirty="0" err="1" smtClean="0"/>
                        <a:t>text-indent</a:t>
                      </a:r>
                      <a:endParaRPr lang="fr-FR" sz="1800" b="1" dirty="0"/>
                    </a:p>
                  </a:txBody>
                  <a:tcPr marT="45714" marB="45714"/>
                </a:tc>
                <a:tc>
                  <a:txBody>
                    <a:bodyPr/>
                    <a:lstStyle/>
                    <a:p>
                      <a:r>
                        <a:rPr lang="fr-FR" sz="1800" dirty="0" smtClean="0"/>
                        <a:t>Move</a:t>
                      </a:r>
                      <a:r>
                        <a:rPr lang="fr-FR" sz="1800" baseline="0" dirty="0" smtClean="0"/>
                        <a:t> </a:t>
                      </a:r>
                      <a:r>
                        <a:rPr lang="fr-FR" sz="1800" baseline="0" dirty="0" err="1" smtClean="0"/>
                        <a:t>text</a:t>
                      </a:r>
                      <a:r>
                        <a:rPr lang="fr-FR" sz="1800" baseline="0" dirty="0" smtClean="0"/>
                        <a:t> to right or </a:t>
                      </a:r>
                      <a:r>
                        <a:rPr lang="fr-FR" sz="1800" baseline="0" dirty="0" err="1" smtClean="0"/>
                        <a:t>left</a:t>
                      </a:r>
                      <a:endParaRPr lang="fr-FR" sz="1800" dirty="0"/>
                    </a:p>
                  </a:txBody>
                  <a:tcPr marT="45714" marB="45714"/>
                </a:tc>
              </a:tr>
              <a:tr h="370795">
                <a:tc>
                  <a:txBody>
                    <a:bodyPr/>
                    <a:lstStyle/>
                    <a:p>
                      <a:r>
                        <a:rPr lang="fr-FR" sz="1800" b="1" dirty="0" err="1" smtClean="0"/>
                        <a:t>text-transform</a:t>
                      </a:r>
                      <a:endParaRPr lang="fr-FR" sz="1800" b="1" dirty="0"/>
                    </a:p>
                  </a:txBody>
                  <a:tcPr marT="45714" marB="45714"/>
                </a:tc>
                <a:tc>
                  <a:txBody>
                    <a:bodyPr/>
                    <a:lstStyle/>
                    <a:p>
                      <a:r>
                        <a:rPr lang="fr-FR" sz="1800" b="1" dirty="0" err="1" smtClean="0">
                          <a:solidFill>
                            <a:srgbClr val="FF0000"/>
                          </a:solidFill>
                        </a:rPr>
                        <a:t>U</a:t>
                      </a:r>
                      <a:r>
                        <a:rPr lang="fr-FR" sz="1800" dirty="0" err="1" smtClean="0"/>
                        <a:t>ppercase</a:t>
                      </a:r>
                      <a:r>
                        <a:rPr lang="fr-FR" sz="1800" dirty="0" smtClean="0"/>
                        <a:t>, </a:t>
                      </a:r>
                      <a:r>
                        <a:rPr lang="fr-FR" sz="1800" b="1" dirty="0" err="1" smtClean="0">
                          <a:solidFill>
                            <a:srgbClr val="FF0000"/>
                          </a:solidFill>
                        </a:rPr>
                        <a:t>l</a:t>
                      </a:r>
                      <a:r>
                        <a:rPr lang="fr-FR" sz="1800" dirty="0" err="1" smtClean="0"/>
                        <a:t>owercase</a:t>
                      </a:r>
                      <a:r>
                        <a:rPr lang="fr-FR" sz="1800" dirty="0" smtClean="0"/>
                        <a:t>, </a:t>
                      </a:r>
                      <a:r>
                        <a:rPr lang="fr-FR" sz="1800" b="1" dirty="0" err="1" smtClean="0">
                          <a:solidFill>
                            <a:srgbClr val="FF0000"/>
                          </a:solidFill>
                        </a:rPr>
                        <a:t>C</a:t>
                      </a:r>
                      <a:r>
                        <a:rPr lang="fr-FR" sz="1800" dirty="0" err="1" smtClean="0"/>
                        <a:t>apitalize</a:t>
                      </a:r>
                      <a:r>
                        <a:rPr lang="fr-FR" sz="1800" dirty="0" smtClean="0"/>
                        <a:t> </a:t>
                      </a:r>
                      <a:r>
                        <a:rPr lang="fr-FR" sz="1800" b="1" dirty="0" err="1" smtClean="0">
                          <a:solidFill>
                            <a:srgbClr val="FF0000"/>
                          </a:solidFill>
                        </a:rPr>
                        <a:t>E</a:t>
                      </a:r>
                      <a:r>
                        <a:rPr lang="fr-FR" sz="1800" dirty="0" err="1" smtClean="0"/>
                        <a:t>very</a:t>
                      </a:r>
                      <a:r>
                        <a:rPr lang="fr-FR" sz="1800" dirty="0" smtClean="0"/>
                        <a:t> </a:t>
                      </a:r>
                      <a:r>
                        <a:rPr lang="fr-FR" sz="1800" b="1" dirty="0" smtClean="0">
                          <a:solidFill>
                            <a:srgbClr val="FF0000"/>
                          </a:solidFill>
                        </a:rPr>
                        <a:t>S</a:t>
                      </a:r>
                      <a:r>
                        <a:rPr lang="fr-FR" sz="1800" dirty="0" smtClean="0"/>
                        <a:t>ingle</a:t>
                      </a:r>
                      <a:r>
                        <a:rPr lang="fr-FR" sz="1800" baseline="0" dirty="0" smtClean="0"/>
                        <a:t> </a:t>
                      </a:r>
                      <a:r>
                        <a:rPr lang="fr-FR" sz="1800" b="1" dirty="0" smtClean="0">
                          <a:solidFill>
                            <a:srgbClr val="FF0000"/>
                          </a:solidFill>
                        </a:rPr>
                        <a:t>W</a:t>
                      </a:r>
                      <a:r>
                        <a:rPr lang="fr-FR" sz="1800" dirty="0" smtClean="0"/>
                        <a:t>ord</a:t>
                      </a:r>
                      <a:endParaRPr lang="fr-FR" sz="1800" dirty="0"/>
                    </a:p>
                  </a:txBody>
                  <a:tcPr marT="45714" marB="45714"/>
                </a:tc>
              </a:tr>
              <a:tr h="370795">
                <a:tc>
                  <a:txBody>
                    <a:bodyPr/>
                    <a:lstStyle/>
                    <a:p>
                      <a:r>
                        <a:rPr lang="fr-FR" sz="1800" b="1" dirty="0" err="1" smtClean="0"/>
                        <a:t>color</a:t>
                      </a:r>
                      <a:endParaRPr lang="fr-FR" sz="1800" b="1" dirty="0"/>
                    </a:p>
                  </a:txBody>
                  <a:tcPr marT="45714" marB="45714"/>
                </a:tc>
                <a:tc>
                  <a:txBody>
                    <a:bodyPr/>
                    <a:lstStyle/>
                    <a:p>
                      <a:r>
                        <a:rPr lang="fr-FR" sz="1800" dirty="0" err="1" smtClean="0"/>
                        <a:t>What</a:t>
                      </a:r>
                      <a:r>
                        <a:rPr lang="fr-FR" sz="1800" dirty="0" smtClean="0"/>
                        <a:t> </a:t>
                      </a:r>
                      <a:r>
                        <a:rPr lang="fr-FR" sz="1800" dirty="0" err="1" smtClean="0"/>
                        <a:t>we</a:t>
                      </a:r>
                      <a:r>
                        <a:rPr lang="fr-FR" sz="1800" dirty="0" smtClean="0"/>
                        <a:t> </a:t>
                      </a:r>
                      <a:r>
                        <a:rPr lang="fr-FR" sz="1800" dirty="0" err="1" smtClean="0"/>
                        <a:t>just</a:t>
                      </a:r>
                      <a:r>
                        <a:rPr lang="fr-FR" sz="1800" dirty="0" smtClean="0"/>
                        <a:t> </a:t>
                      </a:r>
                      <a:r>
                        <a:rPr lang="fr-FR" sz="1800" dirty="0" err="1" smtClean="0"/>
                        <a:t>saw</a:t>
                      </a:r>
                      <a:r>
                        <a:rPr lang="fr-FR" sz="1800" dirty="0" smtClean="0"/>
                        <a:t> about </a:t>
                      </a:r>
                      <a:r>
                        <a:rPr lang="fr-FR" sz="1800" dirty="0" err="1" smtClean="0"/>
                        <a:t>colors</a:t>
                      </a:r>
                      <a:endParaRPr lang="fr-FR" sz="1800" dirty="0"/>
                    </a:p>
                  </a:txBody>
                  <a:tcPr marT="45714" marB="45714"/>
                </a:tc>
              </a:tr>
              <a:tr h="370795">
                <a:tc>
                  <a:txBody>
                    <a:bodyPr/>
                    <a:lstStyle/>
                    <a:p>
                      <a:r>
                        <a:rPr lang="fr-FR" sz="1800" b="1" dirty="0" smtClean="0"/>
                        <a:t>line-</a:t>
                      </a:r>
                      <a:r>
                        <a:rPr lang="fr-FR" sz="1800" b="1" dirty="0" err="1" smtClean="0"/>
                        <a:t>height</a:t>
                      </a:r>
                      <a:endParaRPr lang="fr-FR" sz="1800" b="1" dirty="0"/>
                    </a:p>
                  </a:txBody>
                  <a:tcPr marT="45714" marB="45714"/>
                </a:tc>
                <a:tc>
                  <a:txBody>
                    <a:bodyPr/>
                    <a:lstStyle/>
                    <a:p>
                      <a:r>
                        <a:rPr lang="fr-FR" sz="1800" dirty="0" smtClean="0"/>
                        <a:t>Set </a:t>
                      </a:r>
                      <a:r>
                        <a:rPr lang="fr-FR" sz="1800" dirty="0" err="1" smtClean="0"/>
                        <a:t>height</a:t>
                      </a:r>
                      <a:r>
                        <a:rPr lang="fr-FR" sz="1800" baseline="0" dirty="0" smtClean="0"/>
                        <a:t> of </a:t>
                      </a:r>
                      <a:r>
                        <a:rPr lang="fr-FR" sz="1800" baseline="0" dirty="0" err="1" smtClean="0"/>
                        <a:t>each</a:t>
                      </a:r>
                      <a:r>
                        <a:rPr lang="fr-FR" sz="1800" baseline="0" dirty="0" smtClean="0"/>
                        <a:t> </a:t>
                      </a:r>
                      <a:r>
                        <a:rPr lang="fr-FR" sz="1800" baseline="0" dirty="0" err="1" smtClean="0"/>
                        <a:t>text</a:t>
                      </a:r>
                      <a:r>
                        <a:rPr lang="fr-FR" sz="1800" baseline="0" dirty="0" smtClean="0"/>
                        <a:t> line</a:t>
                      </a:r>
                      <a:endParaRPr lang="fr-FR" sz="1800" dirty="0"/>
                    </a:p>
                  </a:txBody>
                  <a:tcPr marT="45714" marB="45714"/>
                </a:tc>
              </a:tr>
              <a:tr h="370795">
                <a:tc>
                  <a:txBody>
                    <a:bodyPr/>
                    <a:lstStyle/>
                    <a:p>
                      <a:r>
                        <a:rPr lang="fr-FR" sz="1800" b="1" dirty="0" err="1" smtClean="0"/>
                        <a:t>letter-spacing</a:t>
                      </a:r>
                      <a:endParaRPr lang="fr-FR" sz="1800" b="1" dirty="0"/>
                    </a:p>
                  </a:txBody>
                  <a:tcPr marT="45714" marB="45714"/>
                </a:tc>
                <a:tc>
                  <a:txBody>
                    <a:bodyPr/>
                    <a:lstStyle/>
                    <a:p>
                      <a:r>
                        <a:rPr lang="fr-FR" sz="1800" dirty="0" smtClean="0"/>
                        <a:t>Set </a:t>
                      </a:r>
                      <a:r>
                        <a:rPr lang="fr-FR" sz="1800" dirty="0" err="1" smtClean="0"/>
                        <a:t>some</a:t>
                      </a:r>
                      <a:r>
                        <a:rPr lang="fr-FR" sz="1800" dirty="0" smtClean="0"/>
                        <a:t> </a:t>
                      </a:r>
                      <a:r>
                        <a:rPr lang="fr-FR" sz="1800" dirty="0" err="1" smtClean="0"/>
                        <a:t>space</a:t>
                      </a:r>
                      <a:r>
                        <a:rPr lang="fr-FR" sz="1800" dirty="0" smtClean="0"/>
                        <a:t> </a:t>
                      </a:r>
                      <a:r>
                        <a:rPr lang="fr-FR" sz="1800" dirty="0" err="1" smtClean="0"/>
                        <a:t>between</a:t>
                      </a:r>
                      <a:r>
                        <a:rPr lang="fr-FR" sz="1800" dirty="0" smtClean="0"/>
                        <a:t> </a:t>
                      </a:r>
                      <a:r>
                        <a:rPr lang="fr-FR" sz="1800" dirty="0" err="1" smtClean="0"/>
                        <a:t>each</a:t>
                      </a:r>
                      <a:r>
                        <a:rPr lang="fr-FR" sz="1800" dirty="0" smtClean="0"/>
                        <a:t> </a:t>
                      </a:r>
                      <a:r>
                        <a:rPr lang="fr-FR" sz="1800" dirty="0" err="1" smtClean="0"/>
                        <a:t>letter</a:t>
                      </a:r>
                      <a:endParaRPr lang="fr-FR" sz="1800" dirty="0"/>
                    </a:p>
                  </a:txBody>
                  <a:tcPr marT="45714" marB="45714"/>
                </a:tc>
              </a:tr>
            </a:tbl>
          </a:graphicData>
        </a:graphic>
      </p:graphicFrame>
    </p:spTree>
    <p:extLst>
      <p:ext uri="{BB962C8B-B14F-4D97-AF65-F5344CB8AC3E}">
        <p14:creationId xmlns:p14="http://schemas.microsoft.com/office/powerpoint/2010/main" val="2568330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a:t>Important </a:t>
            </a:r>
            <a:r>
              <a:rPr lang="fr-FR" dirty="0" err="1"/>
              <a:t>text</a:t>
            </a:r>
            <a:r>
              <a:rPr lang="fr-FR" dirty="0"/>
              <a:t> </a:t>
            </a:r>
            <a:r>
              <a:rPr lang="fr-FR" dirty="0" err="1"/>
              <a:t>properties</a:t>
            </a:r>
            <a:r>
              <a:rPr lang="fr-FR" dirty="0"/>
              <a:t>:</a:t>
            </a:r>
            <a:endParaRPr lang="en-US" dirty="0"/>
          </a:p>
          <a:p>
            <a:endParaRPr lang="en-US" dirty="0"/>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Attributes</a:t>
            </a:r>
            <a:r>
              <a:rPr lang="fr-FR" dirty="0" smtClean="0">
                <a:ea typeface="ＭＳ Ｐゴシック" pitchFamily="34" charset="-128"/>
              </a:rPr>
              <a:t>: </a:t>
            </a:r>
            <a:r>
              <a:rPr lang="fr-FR" dirty="0" err="1" smtClean="0">
                <a:ea typeface="ＭＳ Ｐゴシック" pitchFamily="34" charset="-128"/>
              </a:rPr>
              <a:t>Text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Espace réservé du contenu 4"/>
          <p:cNvGraphicFramePr>
            <a:graphicFrameLocks/>
          </p:cNvGraphicFramePr>
          <p:nvPr>
            <p:extLst>
              <p:ext uri="{D42A27DB-BD31-4B8C-83A1-F6EECF244321}">
                <p14:modId xmlns:p14="http://schemas.microsoft.com/office/powerpoint/2010/main" val="3126561830"/>
              </p:ext>
            </p:extLst>
          </p:nvPr>
        </p:nvGraphicFramePr>
        <p:xfrm>
          <a:off x="457200" y="1835356"/>
          <a:ext cx="8291264" cy="2224770"/>
        </p:xfrm>
        <a:graphic>
          <a:graphicData uri="http://schemas.openxmlformats.org/drawingml/2006/table">
            <a:tbl>
              <a:tblPr firstRow="1" bandRow="1">
                <a:tableStyleId>{5C22544A-7EE6-4342-B048-85BDC9FD1C3A}</a:tableStyleId>
              </a:tblPr>
              <a:tblGrid>
                <a:gridCol w="3080080"/>
                <a:gridCol w="5211184"/>
              </a:tblGrid>
              <a:tr h="370795">
                <a:tc>
                  <a:txBody>
                    <a:bodyPr/>
                    <a:lstStyle/>
                    <a:p>
                      <a:r>
                        <a:rPr lang="fr-FR" sz="1800" dirty="0" err="1" smtClean="0"/>
                        <a:t>Property</a:t>
                      </a:r>
                      <a:endParaRPr lang="fr-FR" sz="1800" dirty="0"/>
                    </a:p>
                  </a:txBody>
                  <a:tcPr marT="45714" marB="45714"/>
                </a:tc>
                <a:tc>
                  <a:txBody>
                    <a:bodyPr/>
                    <a:lstStyle/>
                    <a:p>
                      <a:r>
                        <a:rPr lang="fr-FR" sz="1800" dirty="0" smtClean="0"/>
                        <a:t>Description</a:t>
                      </a:r>
                      <a:endParaRPr lang="fr-FR" sz="1800" dirty="0"/>
                    </a:p>
                  </a:txBody>
                  <a:tcPr marT="45714" marB="45714"/>
                </a:tc>
              </a:tr>
              <a:tr h="370795">
                <a:tc>
                  <a:txBody>
                    <a:bodyPr/>
                    <a:lstStyle/>
                    <a:p>
                      <a:r>
                        <a:rPr lang="fr-FR" sz="1800" b="1" dirty="0" smtClean="0"/>
                        <a:t>font-size</a:t>
                      </a:r>
                      <a:endParaRPr lang="fr-FR" sz="1800" b="1" dirty="0"/>
                    </a:p>
                  </a:txBody>
                  <a:tcPr marT="45714" marB="45714"/>
                </a:tc>
                <a:tc>
                  <a:txBody>
                    <a:bodyPr/>
                    <a:lstStyle/>
                    <a:p>
                      <a:r>
                        <a:rPr lang="fr-FR" sz="1800" dirty="0" smtClean="0"/>
                        <a:t>Set size</a:t>
                      </a:r>
                      <a:r>
                        <a:rPr lang="fr-FR" sz="1800" baseline="0" dirty="0" smtClean="0"/>
                        <a:t> of </a:t>
                      </a:r>
                      <a:r>
                        <a:rPr lang="fr-FR" sz="1800" baseline="0" dirty="0" err="1" smtClean="0"/>
                        <a:t>text</a:t>
                      </a:r>
                      <a:endParaRPr lang="fr-FR" sz="1800" dirty="0"/>
                    </a:p>
                  </a:txBody>
                  <a:tcPr marT="45714" marB="45714"/>
                </a:tc>
              </a:tr>
              <a:tr h="370795">
                <a:tc>
                  <a:txBody>
                    <a:bodyPr/>
                    <a:lstStyle/>
                    <a:p>
                      <a:r>
                        <a:rPr lang="fr-FR" sz="1800" b="1" dirty="0" smtClean="0"/>
                        <a:t>font-</a:t>
                      </a:r>
                      <a:r>
                        <a:rPr lang="fr-FR" sz="1800" b="1" dirty="0" err="1" smtClean="0"/>
                        <a:t>family</a:t>
                      </a:r>
                      <a:endParaRPr lang="fr-FR" sz="1800" b="1" dirty="0"/>
                    </a:p>
                  </a:txBody>
                  <a:tcPr marT="45714" marB="4571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u="none" dirty="0" err="1" smtClean="0"/>
                        <a:t>Define</a:t>
                      </a:r>
                      <a:r>
                        <a:rPr lang="fr-FR" sz="1800" u="none" baseline="0" dirty="0" smtClean="0"/>
                        <a:t> the </a:t>
                      </a:r>
                      <a:r>
                        <a:rPr lang="fr-FR" sz="1800" u="none" baseline="0" dirty="0" err="1" smtClean="0"/>
                        <a:t>used</a:t>
                      </a:r>
                      <a:r>
                        <a:rPr lang="fr-FR" sz="1800" u="none" baseline="0" dirty="0" smtClean="0"/>
                        <a:t> fonts. Can </a:t>
                      </a:r>
                      <a:r>
                        <a:rPr lang="fr-FR" sz="1800" u="none" baseline="0" dirty="0" err="1" smtClean="0"/>
                        <a:t>be</a:t>
                      </a:r>
                      <a:r>
                        <a:rPr lang="fr-FR" sz="1800" u="none" baseline="0" dirty="0" smtClean="0"/>
                        <a:t> </a:t>
                      </a:r>
                      <a:r>
                        <a:rPr lang="fr-FR" sz="1800" u="none" baseline="0" dirty="0" err="1" smtClean="0"/>
                        <a:t>several</a:t>
                      </a:r>
                      <a:r>
                        <a:rPr lang="fr-FR" sz="1800" u="none" baseline="0" dirty="0" smtClean="0"/>
                        <a:t> for a </a:t>
                      </a:r>
                      <a:r>
                        <a:rPr lang="fr-FR" sz="1800" u="none" baseline="0" dirty="0" err="1" smtClean="0"/>
                        <a:t>fallback</a:t>
                      </a:r>
                      <a:endParaRPr lang="fr-FR" sz="1800" u="none" dirty="0"/>
                    </a:p>
                  </a:txBody>
                  <a:tcPr marT="45714" marB="45714"/>
                </a:tc>
              </a:tr>
              <a:tr h="370795">
                <a:tc>
                  <a:txBody>
                    <a:bodyPr/>
                    <a:lstStyle/>
                    <a:p>
                      <a:r>
                        <a:rPr lang="fr-FR" sz="1800" b="1" dirty="0" smtClean="0"/>
                        <a:t>font-</a:t>
                      </a:r>
                      <a:r>
                        <a:rPr lang="fr-FR" sz="1800" b="1" dirty="0" err="1" smtClean="0"/>
                        <a:t>weight</a:t>
                      </a:r>
                      <a:endParaRPr lang="fr-FR" sz="1800" b="1" dirty="0"/>
                    </a:p>
                  </a:txBody>
                  <a:tcPr marT="45714" marB="45714"/>
                </a:tc>
                <a:tc>
                  <a:txBody>
                    <a:bodyPr/>
                    <a:lstStyle/>
                    <a:p>
                      <a:r>
                        <a:rPr lang="fr-FR" sz="1800" dirty="0" smtClean="0"/>
                        <a:t>Set </a:t>
                      </a:r>
                      <a:r>
                        <a:rPr lang="fr-FR" sz="1800" dirty="0" err="1" smtClean="0"/>
                        <a:t>text</a:t>
                      </a:r>
                      <a:r>
                        <a:rPr lang="fr-FR" sz="1800" dirty="0" smtClean="0"/>
                        <a:t> to </a:t>
                      </a:r>
                      <a:r>
                        <a:rPr lang="fr-FR" sz="1800" b="1" dirty="0" err="1" smtClean="0"/>
                        <a:t>bold</a:t>
                      </a:r>
                      <a:endParaRPr lang="fr-FR" sz="1800" b="1" dirty="0"/>
                    </a:p>
                  </a:txBody>
                  <a:tcPr marT="45714" marB="45714"/>
                </a:tc>
              </a:tr>
              <a:tr h="370795">
                <a:tc>
                  <a:txBody>
                    <a:bodyPr/>
                    <a:lstStyle/>
                    <a:p>
                      <a:r>
                        <a:rPr lang="fr-FR" sz="1800" b="1" dirty="0" smtClean="0"/>
                        <a:t>font-style</a:t>
                      </a:r>
                      <a:endParaRPr lang="fr-FR" sz="1800" b="1" dirty="0"/>
                    </a:p>
                  </a:txBody>
                  <a:tcPr marT="45714" marB="45714"/>
                </a:tc>
                <a:tc>
                  <a:txBody>
                    <a:bodyPr/>
                    <a:lstStyle/>
                    <a:p>
                      <a:r>
                        <a:rPr lang="fr-FR" sz="1800" dirty="0" smtClean="0"/>
                        <a:t>Set</a:t>
                      </a:r>
                      <a:r>
                        <a:rPr lang="fr-FR" sz="1800" baseline="0" dirty="0" smtClean="0"/>
                        <a:t> </a:t>
                      </a:r>
                      <a:r>
                        <a:rPr lang="fr-FR" sz="1800" baseline="0" dirty="0" err="1" smtClean="0"/>
                        <a:t>text</a:t>
                      </a:r>
                      <a:r>
                        <a:rPr lang="fr-FR" sz="1800" baseline="0" dirty="0" smtClean="0"/>
                        <a:t> to </a:t>
                      </a:r>
                      <a:r>
                        <a:rPr lang="fr-FR" sz="1800" i="1" baseline="0" dirty="0" err="1" smtClean="0"/>
                        <a:t>italic</a:t>
                      </a:r>
                      <a:endParaRPr lang="fr-FR" sz="1800" i="1" dirty="0"/>
                    </a:p>
                  </a:txBody>
                  <a:tcPr marT="45714" marB="45714"/>
                </a:tc>
              </a:tr>
              <a:tr h="370795">
                <a:tc>
                  <a:txBody>
                    <a:bodyPr/>
                    <a:lstStyle/>
                    <a:p>
                      <a:r>
                        <a:rPr lang="fr-FR" sz="1800" b="1" dirty="0" err="1" smtClean="0"/>
                        <a:t>text-shadow</a:t>
                      </a:r>
                      <a:endParaRPr lang="fr-FR" sz="1800" b="1" dirty="0"/>
                    </a:p>
                  </a:txBody>
                  <a:tcPr marT="45714" marB="45714"/>
                </a:tc>
                <a:tc>
                  <a:txBody>
                    <a:bodyPr/>
                    <a:lstStyle/>
                    <a:p>
                      <a:endParaRPr lang="fr-FR" sz="1800" dirty="0"/>
                    </a:p>
                  </a:txBody>
                  <a:tcPr marT="45714" marB="45714"/>
                </a:tc>
              </a:tr>
            </a:tbl>
          </a:graphicData>
        </a:graphic>
      </p:graphicFrame>
      <p:sp>
        <p:nvSpPr>
          <p:cNvPr id="3" name="ZoneTexte 2"/>
          <p:cNvSpPr txBox="1"/>
          <p:nvPr/>
        </p:nvSpPr>
        <p:spPr>
          <a:xfrm>
            <a:off x="3563888" y="3649588"/>
            <a:ext cx="3168352" cy="369332"/>
          </a:xfrm>
          <a:prstGeom prst="rect">
            <a:avLst/>
          </a:prstGeom>
          <a:noFill/>
        </p:spPr>
        <p:txBody>
          <a:bodyPr wrap="square" rtlCol="0">
            <a:spAutoFit/>
          </a:bodyPr>
          <a:lstStyle/>
          <a:p>
            <a:r>
              <a:rPr lang="fr-FR" dirty="0" err="1" smtClean="0">
                <a:effectLst>
                  <a:outerShdw blurRad="63500" dist="25400" dir="5400000" sx="101000" sy="101000" algn="tr" rotWithShape="0">
                    <a:prstClr val="black">
                      <a:alpha val="60000"/>
                    </a:prstClr>
                  </a:outerShdw>
                </a:effectLst>
                <a:latin typeface="+mj-lt"/>
              </a:rPr>
              <a:t>Create</a:t>
            </a:r>
            <a:r>
              <a:rPr lang="fr-FR" dirty="0" smtClean="0">
                <a:effectLst>
                  <a:outerShdw blurRad="63500" dist="25400" dir="5400000" sx="101000" sy="101000" algn="tr" rotWithShape="0">
                    <a:prstClr val="black">
                      <a:alpha val="60000"/>
                    </a:prstClr>
                  </a:outerShdw>
                </a:effectLst>
                <a:latin typeface="+mj-lt"/>
              </a:rPr>
              <a:t> </a:t>
            </a:r>
            <a:r>
              <a:rPr lang="fr-FR" dirty="0" err="1" smtClean="0">
                <a:effectLst>
                  <a:outerShdw blurRad="63500" dist="25400" dir="5400000" sx="101000" sy="101000" algn="tr" rotWithShape="0">
                    <a:prstClr val="black">
                      <a:alpha val="60000"/>
                    </a:prstClr>
                  </a:outerShdw>
                </a:effectLst>
                <a:latin typeface="+mj-lt"/>
              </a:rPr>
              <a:t>some</a:t>
            </a:r>
            <a:r>
              <a:rPr lang="fr-FR" dirty="0" smtClean="0">
                <a:effectLst>
                  <a:outerShdw blurRad="63500" dist="25400" dir="5400000" sx="101000" sy="101000" algn="tr" rotWithShape="0">
                    <a:prstClr val="black">
                      <a:alpha val="60000"/>
                    </a:prstClr>
                  </a:outerShdw>
                </a:effectLst>
                <a:latin typeface="+mj-lt"/>
              </a:rPr>
              <a:t> </a:t>
            </a:r>
            <a:r>
              <a:rPr lang="fr-FR" dirty="0" err="1" smtClean="0">
                <a:effectLst>
                  <a:outerShdw blurRad="63500" dist="25400" dir="5400000" sx="101000" sy="101000" algn="tr" rotWithShape="0">
                    <a:prstClr val="black">
                      <a:alpha val="60000"/>
                    </a:prstClr>
                  </a:outerShdw>
                </a:effectLst>
                <a:latin typeface="+mj-lt"/>
              </a:rPr>
              <a:t>shadows</a:t>
            </a:r>
            <a:r>
              <a:rPr lang="fr-FR" dirty="0" smtClean="0">
                <a:effectLst>
                  <a:outerShdw blurRad="63500" dist="25400" dir="5400000" sx="101000" sy="101000" algn="tr" rotWithShape="0">
                    <a:prstClr val="black">
                      <a:alpha val="60000"/>
                    </a:prstClr>
                  </a:outerShdw>
                </a:effectLst>
                <a:latin typeface="+mj-lt"/>
              </a:rPr>
              <a:t> on </a:t>
            </a:r>
            <a:r>
              <a:rPr lang="fr-FR" dirty="0" err="1" smtClean="0">
                <a:effectLst>
                  <a:outerShdw blurRad="63500" dist="25400" dir="5400000" sx="101000" sy="101000" algn="tr" rotWithShape="0">
                    <a:prstClr val="black">
                      <a:alpha val="60000"/>
                    </a:prstClr>
                  </a:outerShdw>
                </a:effectLst>
                <a:latin typeface="+mj-lt"/>
              </a:rPr>
              <a:t>texts</a:t>
            </a:r>
            <a:endParaRPr lang="fr-FR" dirty="0">
              <a:effectLst>
                <a:outerShdw blurRad="63500" dist="25400" dir="5400000" sx="101000" sy="101000" algn="tr" rotWithShape="0">
                  <a:prstClr val="black">
                    <a:alpha val="60000"/>
                  </a:prstClr>
                </a:outerShdw>
              </a:effectLst>
              <a:latin typeface="+mj-lt"/>
            </a:endParaRPr>
          </a:p>
        </p:txBody>
      </p:sp>
    </p:spTree>
    <p:extLst>
      <p:ext uri="{BB962C8B-B14F-4D97-AF65-F5344CB8AC3E}">
        <p14:creationId xmlns:p14="http://schemas.microsoft.com/office/powerpoint/2010/main" val="36415392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Attributes</a:t>
            </a:r>
            <a:r>
              <a:rPr lang="fr-FR" dirty="0" smtClean="0">
                <a:ea typeface="ＭＳ Ｐゴシック" pitchFamily="34" charset="-128"/>
              </a:rPr>
              <a:t>: </a:t>
            </a:r>
            <a:r>
              <a:rPr lang="fr-FR" dirty="0" err="1" smtClean="0">
                <a:ea typeface="ＭＳ Ｐゴシック" pitchFamily="34" charset="-128"/>
              </a:rPr>
              <a:t>Text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512" y="1201316"/>
            <a:ext cx="8785225" cy="374441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0000FF"/>
                </a:solidFill>
                <a:latin typeface="Courier New"/>
                <a:cs typeface="Courier New"/>
              </a:rPr>
              <a:t>p </a:t>
            </a:r>
            <a:r>
              <a:rPr lang="fr-FR" b="1" dirty="0" smtClean="0">
                <a:latin typeface="Courier New"/>
                <a:cs typeface="Courier New"/>
              </a:rPr>
              <a:t>{</a:t>
            </a:r>
          </a:p>
          <a:p>
            <a:pPr lvl="1"/>
            <a:r>
              <a:rPr lang="fr-FR" b="1" dirty="0" err="1" smtClean="0">
                <a:solidFill>
                  <a:srgbClr val="C00000"/>
                </a:solidFill>
                <a:latin typeface="Courier New"/>
                <a:cs typeface="Courier New"/>
              </a:rPr>
              <a:t>color</a:t>
            </a:r>
            <a:r>
              <a:rPr lang="fr-FR" b="1" dirty="0" smtClean="0">
                <a:latin typeface="Courier New"/>
                <a:cs typeface="Courier New"/>
              </a:rPr>
              <a:t>: orange;</a:t>
            </a:r>
            <a:br>
              <a:rPr lang="fr-FR" b="1" dirty="0" smtClean="0">
                <a:latin typeface="Courier New"/>
                <a:cs typeface="Courier New"/>
              </a:rPr>
            </a:br>
            <a:r>
              <a:rPr lang="fr-FR" b="1" dirty="0" err="1" smtClean="0">
                <a:solidFill>
                  <a:srgbClr val="C00000"/>
                </a:solidFill>
                <a:latin typeface="Courier New"/>
                <a:cs typeface="Courier New"/>
              </a:rPr>
              <a:t>text-align</a:t>
            </a:r>
            <a:r>
              <a:rPr lang="fr-FR" b="1" dirty="0" smtClean="0">
                <a:latin typeface="Courier New"/>
                <a:cs typeface="Courier New"/>
              </a:rPr>
              <a:t>: center;</a:t>
            </a:r>
          </a:p>
          <a:p>
            <a:pPr lvl="1"/>
            <a:r>
              <a:rPr lang="fr-FR" b="1" dirty="0" err="1" smtClean="0">
                <a:solidFill>
                  <a:srgbClr val="C00000"/>
                </a:solidFill>
                <a:latin typeface="Courier New"/>
                <a:cs typeface="Courier New"/>
              </a:rPr>
              <a:t>text-decoration</a:t>
            </a:r>
            <a:r>
              <a:rPr lang="fr-FR" b="1" dirty="0" smtClean="0">
                <a:latin typeface="Courier New"/>
                <a:cs typeface="Courier New"/>
              </a:rPr>
              <a:t>: </a:t>
            </a:r>
            <a:r>
              <a:rPr lang="fr-FR" b="1" dirty="0" err="1" smtClean="0">
                <a:latin typeface="Courier New"/>
                <a:cs typeface="Courier New"/>
              </a:rPr>
              <a:t>underline</a:t>
            </a:r>
            <a:r>
              <a:rPr lang="fr-FR" b="1" dirty="0" smtClean="0">
                <a:latin typeface="Courier New"/>
                <a:cs typeface="Courier New"/>
              </a:rPr>
              <a:t>;</a:t>
            </a:r>
          </a:p>
          <a:p>
            <a:pPr lvl="1"/>
            <a:r>
              <a:rPr lang="fr-FR" b="1" dirty="0" err="1" smtClean="0">
                <a:solidFill>
                  <a:srgbClr val="C00000"/>
                </a:solidFill>
                <a:latin typeface="Courier New"/>
                <a:cs typeface="Courier New"/>
              </a:rPr>
              <a:t>text-transform</a:t>
            </a:r>
            <a:r>
              <a:rPr lang="fr-FR" b="1" dirty="0" smtClean="0">
                <a:latin typeface="Courier New"/>
                <a:cs typeface="Courier New"/>
              </a:rPr>
              <a:t>: </a:t>
            </a:r>
            <a:r>
              <a:rPr lang="fr-FR" b="1" dirty="0" err="1" smtClean="0">
                <a:latin typeface="Courier New"/>
                <a:cs typeface="Courier New"/>
              </a:rPr>
              <a:t>uppercase</a:t>
            </a:r>
            <a:r>
              <a:rPr lang="fr-FR" b="1" dirty="0" smtClean="0">
                <a:latin typeface="Courier New"/>
                <a:cs typeface="Courier New"/>
              </a:rPr>
              <a:t>;</a:t>
            </a:r>
          </a:p>
          <a:p>
            <a:pPr lvl="1"/>
            <a:r>
              <a:rPr lang="fr-FR" b="1" dirty="0" err="1" smtClean="0">
                <a:solidFill>
                  <a:srgbClr val="C00000"/>
                </a:solidFill>
                <a:latin typeface="Courier New"/>
                <a:cs typeface="Courier New"/>
              </a:rPr>
              <a:t>letter-spacing</a:t>
            </a:r>
            <a:r>
              <a:rPr lang="fr-FR" b="1" dirty="0" smtClean="0">
                <a:latin typeface="Courier New"/>
                <a:cs typeface="Courier New"/>
              </a:rPr>
              <a:t>: 10px;</a:t>
            </a:r>
          </a:p>
          <a:p>
            <a:pPr lvl="1"/>
            <a:r>
              <a:rPr lang="fr-FR" b="1" dirty="0" smtClean="0">
                <a:solidFill>
                  <a:srgbClr val="C00000"/>
                </a:solidFill>
                <a:latin typeface="Courier New"/>
                <a:cs typeface="Courier New"/>
              </a:rPr>
              <a:t>font-style</a:t>
            </a:r>
            <a:r>
              <a:rPr lang="fr-FR" b="1" dirty="0" smtClean="0">
                <a:latin typeface="Courier New"/>
                <a:cs typeface="Courier New"/>
              </a:rPr>
              <a:t>: </a:t>
            </a:r>
            <a:r>
              <a:rPr lang="fr-FR" b="1" dirty="0" err="1" smtClean="0">
                <a:latin typeface="Courier New"/>
                <a:cs typeface="Courier New"/>
              </a:rPr>
              <a:t>italic</a:t>
            </a:r>
            <a:r>
              <a:rPr lang="fr-FR" b="1" dirty="0" smtClean="0">
                <a:latin typeface="Courier New"/>
                <a:cs typeface="Courier New"/>
              </a:rPr>
              <a:t>;</a:t>
            </a:r>
          </a:p>
          <a:p>
            <a:pPr lvl="1"/>
            <a:r>
              <a:rPr lang="fr-FR" b="1" dirty="0" smtClean="0">
                <a:solidFill>
                  <a:srgbClr val="C00000"/>
                </a:solidFill>
                <a:latin typeface="Courier New"/>
                <a:cs typeface="Courier New"/>
              </a:rPr>
              <a:t>font-</a:t>
            </a:r>
            <a:r>
              <a:rPr lang="fr-FR" b="1" dirty="0" err="1" smtClean="0">
                <a:solidFill>
                  <a:srgbClr val="C00000"/>
                </a:solidFill>
                <a:latin typeface="Courier New"/>
                <a:cs typeface="Courier New"/>
              </a:rPr>
              <a:t>weight</a:t>
            </a:r>
            <a:r>
              <a:rPr lang="fr-FR" b="1" dirty="0" smtClean="0">
                <a:solidFill>
                  <a:srgbClr val="C00000"/>
                </a:solidFill>
                <a:latin typeface="Courier New"/>
                <a:cs typeface="Courier New"/>
              </a:rPr>
              <a:t>: </a:t>
            </a:r>
            <a:r>
              <a:rPr lang="fr-FR" b="1" dirty="0" err="1" smtClean="0">
                <a:latin typeface="Courier New"/>
                <a:cs typeface="Courier New"/>
              </a:rPr>
              <a:t>bold</a:t>
            </a:r>
            <a:r>
              <a:rPr lang="fr-FR" b="1" dirty="0" smtClean="0">
                <a:latin typeface="Courier New"/>
                <a:cs typeface="Courier New"/>
              </a:rPr>
              <a:t>;</a:t>
            </a:r>
          </a:p>
          <a:p>
            <a:pPr lvl="1"/>
            <a:r>
              <a:rPr lang="fr-FR" b="1" dirty="0" smtClean="0">
                <a:solidFill>
                  <a:srgbClr val="C00000"/>
                </a:solidFill>
                <a:latin typeface="Courier New"/>
                <a:cs typeface="Courier New"/>
              </a:rPr>
              <a:t>line-</a:t>
            </a:r>
            <a:r>
              <a:rPr lang="fr-FR" b="1" dirty="0" err="1" smtClean="0">
                <a:solidFill>
                  <a:srgbClr val="C00000"/>
                </a:solidFill>
                <a:latin typeface="Courier New"/>
                <a:cs typeface="Courier New"/>
              </a:rPr>
              <a:t>height</a:t>
            </a:r>
            <a:r>
              <a:rPr lang="fr-FR" b="1" dirty="0" smtClean="0">
                <a:solidFill>
                  <a:srgbClr val="C00000"/>
                </a:solidFill>
                <a:latin typeface="Courier New"/>
                <a:cs typeface="Courier New"/>
              </a:rPr>
              <a:t>:</a:t>
            </a:r>
            <a:r>
              <a:rPr lang="fr-FR" b="1" dirty="0" smtClean="0">
                <a:latin typeface="Courier New"/>
                <a:cs typeface="Courier New"/>
              </a:rPr>
              <a:t> 1.4em;</a:t>
            </a:r>
          </a:p>
          <a:p>
            <a:pPr lvl="1"/>
            <a:r>
              <a:rPr lang="fr-FR" b="1" dirty="0" smtClean="0">
                <a:solidFill>
                  <a:srgbClr val="C00000"/>
                </a:solidFill>
                <a:latin typeface="Courier New"/>
                <a:cs typeface="Courier New"/>
              </a:rPr>
              <a:t>font-</a:t>
            </a:r>
            <a:r>
              <a:rPr lang="fr-FR" b="1" dirty="0" err="1" smtClean="0">
                <a:solidFill>
                  <a:srgbClr val="C00000"/>
                </a:solidFill>
                <a:latin typeface="Courier New"/>
                <a:cs typeface="Courier New"/>
              </a:rPr>
              <a:t>family</a:t>
            </a:r>
            <a:r>
              <a:rPr lang="fr-FR" b="1" dirty="0" smtClean="0">
                <a:solidFill>
                  <a:srgbClr val="C00000"/>
                </a:solidFill>
                <a:latin typeface="Courier New"/>
                <a:cs typeface="Courier New"/>
              </a:rPr>
              <a:t>:</a:t>
            </a:r>
            <a:r>
              <a:rPr lang="fr-FR" b="1" dirty="0" smtClean="0">
                <a:latin typeface="Courier New"/>
                <a:cs typeface="Courier New"/>
              </a:rPr>
              <a:t> "Serif";</a:t>
            </a:r>
          </a:p>
          <a:p>
            <a:pPr lvl="1"/>
            <a:r>
              <a:rPr lang="fr-FR" b="1" dirty="0" smtClean="0">
                <a:solidFill>
                  <a:srgbClr val="C00000"/>
                </a:solidFill>
                <a:latin typeface="Courier New"/>
                <a:cs typeface="Courier New"/>
              </a:rPr>
              <a:t>font-size:</a:t>
            </a:r>
            <a:r>
              <a:rPr lang="fr-FR" b="1" dirty="0" smtClean="0">
                <a:latin typeface="Courier New"/>
                <a:cs typeface="Courier New"/>
              </a:rPr>
              <a:t> 1.2em;</a:t>
            </a:r>
          </a:p>
          <a:p>
            <a:r>
              <a:rPr lang="fr-FR" b="1" dirty="0" smtClean="0">
                <a:latin typeface="Courier New"/>
                <a:cs typeface="Courier New"/>
              </a:rPr>
              <a:t>}</a:t>
            </a:r>
            <a:endParaRPr lang="fr-FR" b="1" dirty="0">
              <a:latin typeface="Courier New"/>
              <a:cs typeface="Courier New"/>
            </a:endParaRPr>
          </a:p>
        </p:txBody>
      </p:sp>
      <p:pic>
        <p:nvPicPr>
          <p:cNvPr id="8" name="Image 8" descr="CSS.png"/>
          <p:cNvPicPr>
            <a:picLocks noChangeAspect="1"/>
          </p:cNvPicPr>
          <p:nvPr/>
        </p:nvPicPr>
        <p:blipFill>
          <a:blip r:embed="rId3" cstate="print"/>
          <a:srcRect/>
          <a:stretch>
            <a:fillRect/>
          </a:stretch>
        </p:blipFill>
        <p:spPr bwMode="auto">
          <a:xfrm>
            <a:off x="4030414" y="3801021"/>
            <a:ext cx="4718050" cy="928687"/>
          </a:xfrm>
          <a:prstGeom prst="rect">
            <a:avLst/>
          </a:prstGeom>
          <a:noFill/>
          <a:ln w="9525">
            <a:noFill/>
            <a:miter lim="800000"/>
            <a:headEnd/>
            <a:tailEnd/>
          </a:ln>
        </p:spPr>
      </p:pic>
      <p:pic>
        <p:nvPicPr>
          <p:cNvPr id="10" name="Picture 2" descr="D:\Users\Renaud\Desktop\StageFinEtudesSupinfo\Icons-New\v3\Test\Snippe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28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Background</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1"/>
          <a:lstStyle/>
          <a:p>
            <a:pPr>
              <a:spcBef>
                <a:spcPts val="672"/>
              </a:spcBef>
            </a:pPr>
            <a:r>
              <a:rPr lang="en-US" dirty="0" smtClean="0">
                <a:ea typeface="ＭＳ Ｐゴシック" pitchFamily="34" charset="-128"/>
              </a:rPr>
              <a:t>background-color</a:t>
            </a:r>
          </a:p>
          <a:p>
            <a:pPr>
              <a:spcBef>
                <a:spcPts val="672"/>
              </a:spcBef>
            </a:pPr>
            <a:r>
              <a:rPr lang="en-US" dirty="0" smtClean="0">
                <a:ea typeface="ＭＳ Ｐゴシック" pitchFamily="34" charset="-128"/>
              </a:rPr>
              <a:t>background-image</a:t>
            </a:r>
          </a:p>
          <a:p>
            <a:pPr>
              <a:spcBef>
                <a:spcPts val="672"/>
              </a:spcBef>
            </a:pPr>
            <a:r>
              <a:rPr lang="en-US" dirty="0" smtClean="0">
                <a:ea typeface="ＭＳ Ｐゴシック" pitchFamily="34" charset="-128"/>
              </a:rPr>
              <a:t>background-repeat</a:t>
            </a:r>
          </a:p>
          <a:p>
            <a:pPr>
              <a:spcBef>
                <a:spcPts val="672"/>
              </a:spcBef>
            </a:pPr>
            <a:r>
              <a:rPr lang="en-US" dirty="0" smtClean="0">
                <a:ea typeface="ＭＳ Ｐゴシック" pitchFamily="34" charset="-128"/>
              </a:rPr>
              <a:t>background-attachment</a:t>
            </a:r>
          </a:p>
          <a:p>
            <a:pPr>
              <a:spcBef>
                <a:spcPts val="672"/>
              </a:spcBef>
            </a:pPr>
            <a:r>
              <a:rPr lang="en-US" dirty="0" smtClean="0">
                <a:ea typeface="ＭＳ Ｐゴシック" pitchFamily="34" charset="-128"/>
              </a:rPr>
              <a:t>background-position</a:t>
            </a:r>
          </a:p>
          <a:p>
            <a:pPr>
              <a:spcBef>
                <a:spcPts val="672"/>
              </a:spcBef>
            </a:pPr>
            <a:endParaRPr lang="en-US" dirty="0">
              <a:ea typeface="ＭＳ Ｐゴシック" pitchFamily="34" charset="-128"/>
            </a:endParaRPr>
          </a:p>
        </p:txBody>
      </p:sp>
    </p:spTree>
    <p:extLst>
      <p:ext uri="{BB962C8B-B14F-4D97-AF65-F5344CB8AC3E}">
        <p14:creationId xmlns:p14="http://schemas.microsoft.com/office/powerpoint/2010/main" val="1662836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Background</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512" y="1273324"/>
            <a:ext cx="8785225" cy="24482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body</a:t>
            </a:r>
            <a:r>
              <a:rPr lang="en-US" b="1" dirty="0">
                <a:latin typeface="Courier New"/>
                <a:cs typeface="Courier New"/>
              </a:rPr>
              <a:t> </a:t>
            </a:r>
            <a:r>
              <a:rPr lang="en-US" b="1" dirty="0" smtClean="0">
                <a:latin typeface="Courier New"/>
                <a:cs typeface="Courier New"/>
              </a:rPr>
              <a:t>{</a:t>
            </a:r>
          </a:p>
          <a:p>
            <a:pPr lvl="1"/>
            <a:r>
              <a:rPr lang="en-US" b="1" dirty="0" smtClean="0">
                <a:solidFill>
                  <a:srgbClr val="C00000"/>
                </a:solidFill>
                <a:latin typeface="Courier New"/>
                <a:cs typeface="Courier New"/>
              </a:rPr>
              <a:t>background</a:t>
            </a:r>
            <a:r>
              <a:rPr lang="en-US" b="1" dirty="0">
                <a:solidFill>
                  <a:srgbClr val="C00000"/>
                </a:solidFill>
                <a:latin typeface="Courier New"/>
                <a:cs typeface="Courier New"/>
              </a:rPr>
              <a:t>-color</a:t>
            </a:r>
            <a:r>
              <a:rPr lang="en-US" b="1" dirty="0">
                <a:latin typeface="Courier New"/>
                <a:cs typeface="Courier New"/>
              </a:rPr>
              <a:t>: black;</a:t>
            </a:r>
          </a:p>
          <a:p>
            <a:pPr lvl="1"/>
            <a:r>
              <a:rPr lang="en-US" b="1" dirty="0" smtClean="0">
                <a:solidFill>
                  <a:srgbClr val="C00000"/>
                </a:solidFill>
                <a:latin typeface="Courier New"/>
                <a:cs typeface="Courier New"/>
              </a:rPr>
              <a:t>background</a:t>
            </a:r>
            <a:r>
              <a:rPr lang="en-US" b="1" dirty="0">
                <a:solidFill>
                  <a:srgbClr val="C00000"/>
                </a:solidFill>
                <a:latin typeface="Courier New"/>
                <a:cs typeface="Courier New"/>
              </a:rPr>
              <a:t>-image</a:t>
            </a:r>
            <a:r>
              <a:rPr lang="en-US" b="1" dirty="0">
                <a:latin typeface="Courier New"/>
                <a:cs typeface="Courier New"/>
              </a:rPr>
              <a:t>: </a:t>
            </a:r>
            <a:r>
              <a:rPr lang="en-US" b="1" dirty="0" err="1">
                <a:latin typeface="Courier New"/>
                <a:cs typeface="Courier New"/>
              </a:rPr>
              <a:t>url</a:t>
            </a:r>
            <a:r>
              <a:rPr lang="en-US" b="1" dirty="0">
                <a:latin typeface="Courier New"/>
                <a:cs typeface="Courier New"/>
              </a:rPr>
              <a:t>(</a:t>
            </a:r>
            <a:r>
              <a:rPr lang="en-US" b="1" dirty="0">
                <a:solidFill>
                  <a:srgbClr val="A6A6A6"/>
                </a:solidFill>
                <a:latin typeface="Courier New"/>
                <a:cs typeface="Courier New"/>
              </a:rPr>
              <a:t>'</a:t>
            </a:r>
            <a:r>
              <a:rPr lang="en-US" b="1" dirty="0" err="1" smtClean="0">
                <a:solidFill>
                  <a:srgbClr val="A6A6A6"/>
                </a:solidFill>
                <a:latin typeface="Courier New"/>
                <a:cs typeface="Courier New"/>
              </a:rPr>
              <a:t>kaleidoscope.jpg</a:t>
            </a:r>
            <a:r>
              <a:rPr lang="en-US" b="1" dirty="0">
                <a:solidFill>
                  <a:srgbClr val="A6A6A6"/>
                </a:solidFill>
                <a:latin typeface="Courier New"/>
                <a:cs typeface="Courier New"/>
              </a:rPr>
              <a:t>'</a:t>
            </a:r>
            <a:r>
              <a:rPr lang="en-US" b="1" dirty="0">
                <a:latin typeface="Courier New"/>
                <a:cs typeface="Courier New"/>
              </a:rPr>
              <a:t>);</a:t>
            </a:r>
          </a:p>
          <a:p>
            <a:pPr lvl="1"/>
            <a:r>
              <a:rPr lang="en-US" b="1" dirty="0" smtClean="0">
                <a:solidFill>
                  <a:srgbClr val="C00000"/>
                </a:solidFill>
                <a:latin typeface="Courier New"/>
                <a:cs typeface="Courier New"/>
              </a:rPr>
              <a:t>background</a:t>
            </a:r>
            <a:r>
              <a:rPr lang="en-US" b="1" dirty="0">
                <a:solidFill>
                  <a:srgbClr val="C00000"/>
                </a:solidFill>
                <a:latin typeface="Courier New"/>
                <a:cs typeface="Courier New"/>
              </a:rPr>
              <a:t>-repeat</a:t>
            </a:r>
            <a:r>
              <a:rPr lang="en-US" b="1" dirty="0">
                <a:latin typeface="Courier New"/>
                <a:cs typeface="Courier New"/>
              </a:rPr>
              <a:t>: repeat-x;</a:t>
            </a:r>
          </a:p>
          <a:p>
            <a:pPr lvl="1"/>
            <a:r>
              <a:rPr lang="en-US" b="1" dirty="0" smtClean="0">
                <a:solidFill>
                  <a:srgbClr val="C00000"/>
                </a:solidFill>
                <a:latin typeface="Courier New"/>
                <a:cs typeface="Courier New"/>
              </a:rPr>
              <a:t>background</a:t>
            </a:r>
            <a:r>
              <a:rPr lang="en-US" b="1" dirty="0">
                <a:solidFill>
                  <a:srgbClr val="C00000"/>
                </a:solidFill>
                <a:latin typeface="Courier New"/>
                <a:cs typeface="Courier New"/>
              </a:rPr>
              <a:t>-attachment</a:t>
            </a:r>
            <a:r>
              <a:rPr lang="en-US" b="1" dirty="0">
                <a:latin typeface="Courier New"/>
                <a:cs typeface="Courier New"/>
              </a:rPr>
              <a:t>: fixed;</a:t>
            </a:r>
          </a:p>
          <a:p>
            <a:pPr lvl="1"/>
            <a:r>
              <a:rPr lang="en-US" b="1" dirty="0" smtClean="0">
                <a:solidFill>
                  <a:srgbClr val="C00000"/>
                </a:solidFill>
                <a:latin typeface="Courier New"/>
                <a:cs typeface="Courier New"/>
              </a:rPr>
              <a:t>background</a:t>
            </a:r>
            <a:r>
              <a:rPr lang="en-US" b="1" dirty="0">
                <a:solidFill>
                  <a:srgbClr val="C00000"/>
                </a:solidFill>
                <a:latin typeface="Courier New"/>
                <a:cs typeface="Courier New"/>
              </a:rPr>
              <a:t>-position</a:t>
            </a:r>
            <a:r>
              <a:rPr lang="en-US" b="1" dirty="0">
                <a:latin typeface="Courier New"/>
                <a:cs typeface="Courier New"/>
              </a:rPr>
              <a:t>: 0% 50%</a:t>
            </a:r>
            <a:r>
              <a:rPr lang="en-US" b="1" dirty="0" smtClean="0">
                <a:latin typeface="Courier New"/>
                <a:cs typeface="Courier New"/>
              </a:rPr>
              <a:t>;</a:t>
            </a:r>
          </a:p>
          <a:p>
            <a:r>
              <a:rPr lang="en-US" b="1" dirty="0" smtClean="0">
                <a:latin typeface="Courier New"/>
                <a:cs typeface="Courier New"/>
              </a:rPr>
              <a:t>}</a:t>
            </a:r>
            <a:endParaRPr lang="fr-FR" b="1" dirty="0">
              <a:latin typeface="Courier New"/>
              <a:cs typeface="Courier New"/>
            </a:endParaRPr>
          </a:p>
        </p:txBody>
      </p:sp>
      <p:pic>
        <p:nvPicPr>
          <p:cNvPr id="10" name="Image 7" descr="back.jpg">
            <a:hlinkClick r:id="rId3" action="ppaction://hlinkfile" tooltip="Réalisé par Estelle Semard ;)"/>
          </p:cNvPr>
          <p:cNvPicPr>
            <a:picLocks noChangeAspect="1"/>
          </p:cNvPicPr>
          <p:nvPr/>
        </p:nvPicPr>
        <p:blipFill>
          <a:blip r:embed="rId4" cstate="print"/>
          <a:srcRect/>
          <a:stretch>
            <a:fillRect/>
          </a:stretch>
        </p:blipFill>
        <p:spPr bwMode="auto">
          <a:xfrm>
            <a:off x="5074417" y="2569468"/>
            <a:ext cx="3946328" cy="2640906"/>
          </a:xfrm>
          <a:prstGeom prst="rect">
            <a:avLst/>
          </a:prstGeom>
          <a:noFill/>
          <a:ln w="9525">
            <a:noFill/>
            <a:miter lim="800000"/>
            <a:headEnd/>
            <a:tailEnd/>
          </a:ln>
        </p:spPr>
      </p:pic>
      <p:pic>
        <p:nvPicPr>
          <p:cNvPr id="11" name="Picture 2" descr="D:\Users\Renaud\Desktop\StageFinEtudesSupinfo\Icons-New\v3\Test\Snippet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1709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07359" y="2690188"/>
            <a:ext cx="3041851" cy="2206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My Block</a:t>
            </a:r>
            <a:endParaRPr lang="en-US" sz="2800" dirty="0"/>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margin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2"/>
          <a:lstStyle/>
          <a:p>
            <a:pPr marL="0" indent="0">
              <a:spcBef>
                <a:spcPts val="672"/>
              </a:spcBef>
              <a:buNone/>
            </a:pPr>
            <a:r>
              <a:rPr lang="en-US" dirty="0" smtClean="0">
                <a:ea typeface="ＭＳ Ｐゴシック" pitchFamily="34" charset="-128"/>
              </a:rPr>
              <a:t>Specify outside margins</a:t>
            </a:r>
          </a:p>
          <a:p>
            <a:pPr lvl="1">
              <a:spcBef>
                <a:spcPts val="672"/>
              </a:spcBef>
            </a:pPr>
            <a:r>
              <a:rPr lang="en-US" dirty="0" smtClean="0">
                <a:ea typeface="ＭＳ Ｐゴシック" pitchFamily="34" charset="-128"/>
              </a:rPr>
              <a:t>margin-</a:t>
            </a:r>
            <a:r>
              <a:rPr lang="en-US" i="1" dirty="0" smtClean="0">
                <a:ea typeface="ＭＳ Ｐゴシック" pitchFamily="34" charset="-128"/>
              </a:rPr>
              <a:t>position</a:t>
            </a:r>
            <a:r>
              <a:rPr lang="en-US" dirty="0" smtClean="0">
                <a:ea typeface="ＭＳ Ｐゴシック" pitchFamily="34" charset="-128"/>
              </a:rPr>
              <a:t>:</a:t>
            </a:r>
          </a:p>
          <a:p>
            <a:pPr lvl="2">
              <a:spcBef>
                <a:spcPts val="672"/>
              </a:spcBef>
            </a:pPr>
            <a:r>
              <a:rPr lang="en-US" dirty="0" smtClean="0">
                <a:ea typeface="ＭＳ Ｐゴシック" pitchFamily="34" charset="-128"/>
              </a:rPr>
              <a:t>margin-top</a:t>
            </a:r>
          </a:p>
          <a:p>
            <a:pPr lvl="2">
              <a:spcBef>
                <a:spcPts val="672"/>
              </a:spcBef>
            </a:pPr>
            <a:r>
              <a:rPr lang="en-US" dirty="0" smtClean="0">
                <a:ea typeface="ＭＳ Ｐゴシック" pitchFamily="34" charset="-128"/>
              </a:rPr>
              <a:t>margin-right</a:t>
            </a:r>
          </a:p>
          <a:p>
            <a:pPr lvl="2">
              <a:spcBef>
                <a:spcPts val="672"/>
              </a:spcBef>
            </a:pPr>
            <a:r>
              <a:rPr lang="en-US" dirty="0" smtClean="0">
                <a:ea typeface="ＭＳ Ｐゴシック" pitchFamily="34" charset="-128"/>
              </a:rPr>
              <a:t>margin-bottom</a:t>
            </a:r>
          </a:p>
          <a:p>
            <a:pPr lvl="2">
              <a:spcBef>
                <a:spcPts val="672"/>
              </a:spcBef>
            </a:pPr>
            <a:r>
              <a:rPr lang="en-US" dirty="0" smtClean="0">
                <a:ea typeface="ＭＳ Ｐゴシック" pitchFamily="34" charset="-128"/>
              </a:rPr>
              <a:t>margin-left</a:t>
            </a:r>
          </a:p>
          <a:p>
            <a:pPr lvl="2">
              <a:spcBef>
                <a:spcPts val="672"/>
              </a:spcBef>
            </a:pPr>
            <a:endParaRPr lang="en-US" dirty="0">
              <a:ea typeface="ＭＳ Ｐゴシック" pitchFamily="34" charset="-128"/>
            </a:endParaRPr>
          </a:p>
          <a:p>
            <a:pPr lvl="1">
              <a:spcBef>
                <a:spcPts val="672"/>
              </a:spcBef>
            </a:pPr>
            <a:endParaRPr lang="en-US" dirty="0" smtClean="0">
              <a:ea typeface="ＭＳ Ｐゴシック" pitchFamily="34" charset="-128"/>
            </a:endParaRPr>
          </a:p>
          <a:p>
            <a:pPr lvl="1">
              <a:spcBef>
                <a:spcPts val="672"/>
              </a:spcBef>
            </a:pPr>
            <a:endParaRPr lang="en-US" dirty="0">
              <a:ea typeface="ＭＳ Ｐゴシック" pitchFamily="34" charset="-128"/>
            </a:endParaRPr>
          </a:p>
          <a:p>
            <a:pPr lvl="1">
              <a:spcBef>
                <a:spcPts val="672"/>
              </a:spcBef>
            </a:pPr>
            <a:endParaRPr lang="en-US" dirty="0" smtClean="0">
              <a:ea typeface="ＭＳ Ｐゴシック" pitchFamily="34" charset="-128"/>
            </a:endParaRPr>
          </a:p>
          <a:p>
            <a:pPr lvl="1">
              <a:spcBef>
                <a:spcPts val="672"/>
              </a:spcBef>
            </a:pPr>
            <a:endParaRPr lang="en-US" dirty="0">
              <a:ea typeface="ＭＳ Ｐゴシック" pitchFamily="34" charset="-128"/>
            </a:endParaRPr>
          </a:p>
        </p:txBody>
      </p:sp>
      <p:sp>
        <p:nvSpPr>
          <p:cNvPr id="7" name="Bent Arrow 6"/>
          <p:cNvSpPr/>
          <p:nvPr/>
        </p:nvSpPr>
        <p:spPr>
          <a:xfrm rot="5400000">
            <a:off x="4961167" y="985292"/>
            <a:ext cx="864096" cy="1642430"/>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18" name="Frame 17"/>
          <p:cNvSpPr/>
          <p:nvPr/>
        </p:nvSpPr>
        <p:spPr>
          <a:xfrm>
            <a:off x="5364088" y="2425452"/>
            <a:ext cx="3528392" cy="2736304"/>
          </a:xfrm>
          <a:prstGeom prst="frame">
            <a:avLst>
              <a:gd name="adj1" fmla="val 807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898934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margin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2"/>
          <a:lstStyle/>
          <a:p>
            <a:pPr>
              <a:spcBef>
                <a:spcPts val="672"/>
              </a:spcBef>
            </a:pPr>
            <a:endParaRPr lang="en-US" dirty="0" smtClean="0">
              <a:ea typeface="ＭＳ Ｐゴシック" pitchFamily="34" charset="-128"/>
            </a:endParaRPr>
          </a:p>
          <a:p>
            <a:pPr>
              <a:spcBef>
                <a:spcPts val="672"/>
              </a:spcBef>
            </a:pPr>
            <a:endParaRPr lang="en-US" dirty="0">
              <a:ea typeface="ＭＳ Ｐゴシック" pitchFamily="34" charset="-128"/>
            </a:endParaRPr>
          </a:p>
          <a:p>
            <a:pPr>
              <a:spcBef>
                <a:spcPts val="3072"/>
              </a:spcBef>
            </a:pPr>
            <a:r>
              <a:rPr lang="en-US" dirty="0" smtClean="0">
                <a:ea typeface="ＭＳ Ｐゴシック" pitchFamily="34" charset="-128"/>
              </a:rPr>
              <a:t>Without style:</a:t>
            </a:r>
            <a:endParaRPr lang="en-US" dirty="0">
              <a:ea typeface="ＭＳ Ｐゴシック" pitchFamily="34" charset="-128"/>
            </a:endParaRPr>
          </a:p>
          <a:p>
            <a:pPr>
              <a:spcBef>
                <a:spcPts val="672"/>
              </a:spcBef>
            </a:pPr>
            <a:endParaRPr lang="en-US" dirty="0" smtClean="0">
              <a:ea typeface="ＭＳ Ｐゴシック" pitchFamily="34" charset="-128"/>
            </a:endParaRPr>
          </a:p>
          <a:p>
            <a:pPr>
              <a:spcBef>
                <a:spcPts val="672"/>
              </a:spcBef>
            </a:pPr>
            <a:endParaRPr lang="en-US" dirty="0">
              <a:ea typeface="ＭＳ Ｐゴシック" pitchFamily="34" charset="-128"/>
            </a:endParaRPr>
          </a:p>
          <a:p>
            <a:pPr>
              <a:spcBef>
                <a:spcPts val="672"/>
              </a:spcBef>
            </a:pPr>
            <a:r>
              <a:rPr lang="en-US" dirty="0" smtClean="0">
                <a:ea typeface="ＭＳ Ｐゴシック" pitchFamily="34" charset="-128"/>
              </a:rPr>
              <a:t>With style:</a:t>
            </a:r>
          </a:p>
        </p:txBody>
      </p:sp>
      <p:pic>
        <p:nvPicPr>
          <p:cNvPr id="10" name="Picture 11" descr="CSSMargesExterieuresSANS"/>
          <p:cNvPicPr>
            <a:picLocks noChangeAspect="1" noChangeArrowheads="1"/>
          </p:cNvPicPr>
          <p:nvPr/>
        </p:nvPicPr>
        <p:blipFill>
          <a:blip r:embed="rId4" cstate="print"/>
          <a:srcRect/>
          <a:stretch>
            <a:fillRect/>
          </a:stretch>
        </p:blipFill>
        <p:spPr bwMode="auto">
          <a:xfrm>
            <a:off x="4532846" y="2137420"/>
            <a:ext cx="4431641" cy="1296144"/>
          </a:xfrm>
          <a:prstGeom prst="rect">
            <a:avLst/>
          </a:prstGeom>
          <a:noFill/>
          <a:ln w="9525">
            <a:noFill/>
            <a:miter lim="800000"/>
            <a:headEnd/>
            <a:tailEnd/>
          </a:ln>
        </p:spPr>
      </p:pic>
      <p:pic>
        <p:nvPicPr>
          <p:cNvPr id="11" name="Picture 12" descr="CSSMargesExterieuresAvec"/>
          <p:cNvPicPr>
            <a:picLocks noChangeAspect="1" noChangeArrowheads="1"/>
          </p:cNvPicPr>
          <p:nvPr/>
        </p:nvPicPr>
        <p:blipFill>
          <a:blip r:embed="rId5" cstate="print"/>
          <a:srcRect/>
          <a:stretch>
            <a:fillRect/>
          </a:stretch>
        </p:blipFill>
        <p:spPr bwMode="auto">
          <a:xfrm>
            <a:off x="4572000" y="3592217"/>
            <a:ext cx="4392488" cy="1536467"/>
          </a:xfrm>
          <a:prstGeom prst="rect">
            <a:avLst/>
          </a:prstGeom>
          <a:noFill/>
          <a:ln w="9525">
            <a:noFill/>
            <a:miter lim="800000"/>
            <a:headEnd/>
            <a:tailEnd/>
          </a:ln>
        </p:spPr>
      </p:pic>
      <p:sp>
        <p:nvSpPr>
          <p:cNvPr id="12" name="Rectangle à coins arrondis 4"/>
          <p:cNvSpPr/>
          <p:nvPr/>
        </p:nvSpPr>
        <p:spPr>
          <a:xfrm>
            <a:off x="179512" y="1201316"/>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p</a:t>
            </a:r>
            <a:r>
              <a:rPr lang="en-US" b="1" dirty="0">
                <a:latin typeface="Courier New"/>
                <a:cs typeface="Courier New"/>
              </a:rPr>
              <a:t> { </a:t>
            </a:r>
            <a:r>
              <a:rPr lang="en-US" b="1" dirty="0">
                <a:solidFill>
                  <a:srgbClr val="C00000"/>
                </a:solidFill>
                <a:latin typeface="Courier New"/>
                <a:cs typeface="Courier New"/>
              </a:rPr>
              <a:t>margin:</a:t>
            </a:r>
            <a:r>
              <a:rPr lang="en-US" b="1" dirty="0">
                <a:latin typeface="Courier New"/>
                <a:cs typeface="Courier New"/>
              </a:rPr>
              <a:t> 40px; }</a:t>
            </a:r>
          </a:p>
        </p:txBody>
      </p:sp>
    </p:spTree>
    <p:extLst>
      <p:ext uri="{BB962C8B-B14F-4D97-AF65-F5344CB8AC3E}">
        <p14:creationId xmlns:p14="http://schemas.microsoft.com/office/powerpoint/2010/main" val="50797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margin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Espace réservé du contenu 2"/>
          <p:cNvSpPr>
            <a:spLocks noGrp="1"/>
          </p:cNvSpPr>
          <p:nvPr>
            <p:ph idx="1"/>
          </p:nvPr>
        </p:nvSpPr>
        <p:spPr>
          <a:xfrm>
            <a:off x="467544" y="1128713"/>
            <a:ext cx="8280920" cy="4230687"/>
          </a:xfrm>
        </p:spPr>
        <p:txBody>
          <a:bodyPr numCol="1"/>
          <a:lstStyle/>
          <a:p>
            <a:pPr>
              <a:spcBef>
                <a:spcPts val="672"/>
              </a:spcBef>
            </a:pPr>
            <a:r>
              <a:rPr lang="en-US" dirty="0" smtClean="0">
                <a:ea typeface="ＭＳ Ｐゴシック" pitchFamily="34" charset="-128"/>
              </a:rPr>
              <a:t>Margin value can be defined as auto</a:t>
            </a:r>
          </a:p>
          <a:p>
            <a:pPr lvl="1">
              <a:spcBef>
                <a:spcPts val="672"/>
              </a:spcBef>
            </a:pPr>
            <a:r>
              <a:rPr lang="en-US" dirty="0" smtClean="0">
                <a:ea typeface="ＭＳ Ｐゴシック" pitchFamily="34" charset="-128"/>
              </a:rPr>
              <a:t>Value chosen by the browser</a:t>
            </a:r>
          </a:p>
          <a:p>
            <a:pPr lvl="1">
              <a:spcBef>
                <a:spcPts val="672"/>
              </a:spcBef>
            </a:pPr>
            <a:r>
              <a:rPr lang="en-US" dirty="0" smtClean="0">
                <a:ea typeface="ＭＳ Ｐゴシック" pitchFamily="34" charset="-128"/>
              </a:rPr>
              <a:t>Center blocks</a:t>
            </a:r>
          </a:p>
          <a:p>
            <a:pPr lvl="1">
              <a:spcBef>
                <a:spcPts val="672"/>
              </a:spcBef>
            </a:pPr>
            <a:endParaRPr lang="en-US" dirty="0">
              <a:ea typeface="ＭＳ Ｐゴシック" pitchFamily="34" charset="-128"/>
            </a:endParaRPr>
          </a:p>
          <a:p>
            <a:pPr lvl="1">
              <a:spcBef>
                <a:spcPts val="672"/>
              </a:spcBef>
            </a:pPr>
            <a:endParaRPr lang="en-US" dirty="0" smtClean="0">
              <a:ea typeface="ＭＳ Ｐゴシック" pitchFamily="34" charset="-128"/>
            </a:endParaRPr>
          </a:p>
          <a:p>
            <a:pPr lvl="1">
              <a:spcBef>
                <a:spcPts val="672"/>
              </a:spcBef>
            </a:pPr>
            <a:endParaRPr lang="en-US" dirty="0">
              <a:ea typeface="ＭＳ Ｐゴシック" pitchFamily="34" charset="-128"/>
            </a:endParaRPr>
          </a:p>
          <a:p>
            <a:pPr marL="0" indent="0" algn="ctr">
              <a:spcBef>
                <a:spcPts val="672"/>
              </a:spcBef>
              <a:buNone/>
            </a:pPr>
            <a:r>
              <a:rPr lang="en-US" dirty="0" smtClean="0">
                <a:ea typeface="ＭＳ Ｐゴシック" pitchFamily="34" charset="-128"/>
                <a:sym typeface="Wingdings"/>
              </a:rPr>
              <a:t> Table will be centered</a:t>
            </a:r>
            <a:endParaRPr lang="en-US" dirty="0">
              <a:ea typeface="ＭＳ Ｐゴシック" pitchFamily="34" charset="-128"/>
            </a:endParaRPr>
          </a:p>
        </p:txBody>
      </p:sp>
      <p:sp>
        <p:nvSpPr>
          <p:cNvPr id="10" name="Rectangle à coins arrondis 4"/>
          <p:cNvSpPr/>
          <p:nvPr/>
        </p:nvSpPr>
        <p:spPr>
          <a:xfrm>
            <a:off x="179512" y="2857500"/>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table</a:t>
            </a:r>
            <a:r>
              <a:rPr lang="en-US" b="1" dirty="0" smtClean="0">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margin:</a:t>
            </a:r>
            <a:r>
              <a:rPr lang="en-US" b="1" dirty="0">
                <a:latin typeface="Courier New"/>
                <a:cs typeface="Courier New"/>
              </a:rPr>
              <a:t> </a:t>
            </a:r>
            <a:r>
              <a:rPr lang="en-US" b="1" dirty="0" smtClean="0">
                <a:latin typeface="Courier New"/>
                <a:cs typeface="Courier New"/>
              </a:rPr>
              <a:t>auto; </a:t>
            </a:r>
            <a:r>
              <a:rPr lang="en-US" b="1" dirty="0">
                <a:latin typeface="Courier New"/>
                <a:cs typeface="Courier New"/>
              </a:rPr>
              <a:t>}</a:t>
            </a: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67524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Introduction</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pic>
        <p:nvPicPr>
          <p:cNvPr id="5" name="Image 5" descr="cascad.jpg"/>
          <p:cNvPicPr>
            <a:picLocks noChangeAspect="1"/>
          </p:cNvPicPr>
          <p:nvPr/>
        </p:nvPicPr>
        <p:blipFill>
          <a:blip r:embed="rId2" cstate="print"/>
          <a:srcRect/>
          <a:stretch>
            <a:fillRect/>
          </a:stretch>
        </p:blipFill>
        <p:spPr bwMode="auto">
          <a:xfrm>
            <a:off x="5597387" y="2713484"/>
            <a:ext cx="3296036" cy="24000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34605" y="2713484"/>
            <a:ext cx="3041851" cy="2206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My Block</a:t>
            </a:r>
            <a:endParaRPr lang="en-US" sz="2800" dirty="0"/>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padding</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2"/>
          <a:lstStyle/>
          <a:p>
            <a:pPr marL="0" indent="0">
              <a:spcBef>
                <a:spcPts val="672"/>
              </a:spcBef>
              <a:buNone/>
            </a:pPr>
            <a:r>
              <a:rPr lang="en-US" dirty="0" smtClean="0">
                <a:ea typeface="ＭＳ Ｐゴシック" pitchFamily="34" charset="-128"/>
              </a:rPr>
              <a:t>Specify inside margins</a:t>
            </a:r>
          </a:p>
          <a:p>
            <a:pPr lvl="1">
              <a:spcBef>
                <a:spcPts val="672"/>
              </a:spcBef>
            </a:pPr>
            <a:r>
              <a:rPr lang="en-US" dirty="0" smtClean="0">
                <a:ea typeface="ＭＳ Ｐゴシック" pitchFamily="34" charset="-128"/>
              </a:rPr>
              <a:t>padding-</a:t>
            </a:r>
            <a:r>
              <a:rPr lang="en-US" i="1" dirty="0" smtClean="0">
                <a:ea typeface="ＭＳ Ｐゴシック" pitchFamily="34" charset="-128"/>
              </a:rPr>
              <a:t>position</a:t>
            </a:r>
            <a:r>
              <a:rPr lang="en-US" dirty="0" smtClean="0">
                <a:ea typeface="ＭＳ Ｐゴシック" pitchFamily="34" charset="-128"/>
              </a:rPr>
              <a:t>:</a:t>
            </a:r>
          </a:p>
          <a:p>
            <a:pPr lvl="2">
              <a:spcBef>
                <a:spcPts val="672"/>
              </a:spcBef>
            </a:pPr>
            <a:r>
              <a:rPr lang="en-US" dirty="0" smtClean="0">
                <a:ea typeface="ＭＳ Ｐゴシック" pitchFamily="34" charset="-128"/>
              </a:rPr>
              <a:t>padding-top</a:t>
            </a:r>
          </a:p>
          <a:p>
            <a:pPr lvl="2">
              <a:spcBef>
                <a:spcPts val="672"/>
              </a:spcBef>
            </a:pPr>
            <a:r>
              <a:rPr lang="en-US" dirty="0" smtClean="0">
                <a:ea typeface="ＭＳ Ｐゴシック" pitchFamily="34" charset="-128"/>
              </a:rPr>
              <a:t>padding-right</a:t>
            </a:r>
          </a:p>
          <a:p>
            <a:pPr lvl="2">
              <a:spcBef>
                <a:spcPts val="672"/>
              </a:spcBef>
            </a:pPr>
            <a:r>
              <a:rPr lang="en-US" dirty="0" smtClean="0">
                <a:ea typeface="ＭＳ Ｐゴシック" pitchFamily="34" charset="-128"/>
              </a:rPr>
              <a:t>padding-bottom</a:t>
            </a:r>
          </a:p>
          <a:p>
            <a:pPr lvl="2">
              <a:spcBef>
                <a:spcPts val="672"/>
              </a:spcBef>
            </a:pPr>
            <a:r>
              <a:rPr lang="en-US" dirty="0" smtClean="0">
                <a:ea typeface="ＭＳ Ｐゴシック" pitchFamily="34" charset="-128"/>
              </a:rPr>
              <a:t>padding-left</a:t>
            </a:r>
          </a:p>
          <a:p>
            <a:pPr lvl="2">
              <a:spcBef>
                <a:spcPts val="672"/>
              </a:spcBef>
            </a:pPr>
            <a:endParaRPr lang="en-US" dirty="0">
              <a:ea typeface="ＭＳ Ｐゴシック" pitchFamily="34" charset="-128"/>
            </a:endParaRPr>
          </a:p>
          <a:p>
            <a:pPr lvl="1">
              <a:spcBef>
                <a:spcPts val="672"/>
              </a:spcBef>
            </a:pPr>
            <a:endParaRPr lang="en-US" dirty="0" smtClean="0">
              <a:ea typeface="ＭＳ Ｐゴシック" pitchFamily="34" charset="-128"/>
            </a:endParaRPr>
          </a:p>
          <a:p>
            <a:pPr lvl="1">
              <a:spcBef>
                <a:spcPts val="672"/>
              </a:spcBef>
            </a:pPr>
            <a:endParaRPr lang="en-US" dirty="0">
              <a:ea typeface="ＭＳ Ｐゴシック" pitchFamily="34" charset="-128"/>
            </a:endParaRPr>
          </a:p>
          <a:p>
            <a:pPr lvl="1">
              <a:spcBef>
                <a:spcPts val="672"/>
              </a:spcBef>
            </a:pPr>
            <a:endParaRPr lang="en-US" dirty="0" smtClean="0">
              <a:ea typeface="ＭＳ Ｐゴシック" pitchFamily="34" charset="-128"/>
            </a:endParaRPr>
          </a:p>
          <a:p>
            <a:pPr lvl="1">
              <a:spcBef>
                <a:spcPts val="672"/>
              </a:spcBef>
            </a:pPr>
            <a:endParaRPr lang="en-US" dirty="0">
              <a:ea typeface="ＭＳ Ｐゴシック" pitchFamily="34" charset="-128"/>
            </a:endParaRPr>
          </a:p>
        </p:txBody>
      </p:sp>
      <p:sp>
        <p:nvSpPr>
          <p:cNvPr id="7" name="Bent Arrow 6"/>
          <p:cNvSpPr/>
          <p:nvPr/>
        </p:nvSpPr>
        <p:spPr>
          <a:xfrm rot="5400000">
            <a:off x="4961167" y="985292"/>
            <a:ext cx="864096" cy="1642430"/>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2" name="Frame 1"/>
          <p:cNvSpPr/>
          <p:nvPr/>
        </p:nvSpPr>
        <p:spPr>
          <a:xfrm>
            <a:off x="5715370" y="2772784"/>
            <a:ext cx="2880320" cy="2088232"/>
          </a:xfrm>
          <a:prstGeom prst="fram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40781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padding</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2"/>
          <a:lstStyle/>
          <a:p>
            <a:pPr>
              <a:spcBef>
                <a:spcPts val="672"/>
              </a:spcBef>
            </a:pPr>
            <a:endParaRPr lang="en-US" dirty="0" smtClean="0">
              <a:ea typeface="ＭＳ Ｐゴシック" pitchFamily="34" charset="-128"/>
            </a:endParaRPr>
          </a:p>
          <a:p>
            <a:pPr>
              <a:spcBef>
                <a:spcPts val="672"/>
              </a:spcBef>
            </a:pPr>
            <a:endParaRPr lang="en-US" dirty="0">
              <a:ea typeface="ＭＳ Ｐゴシック" pitchFamily="34" charset="-128"/>
            </a:endParaRPr>
          </a:p>
          <a:p>
            <a:pPr>
              <a:spcBef>
                <a:spcPts val="3072"/>
              </a:spcBef>
            </a:pPr>
            <a:r>
              <a:rPr lang="en-US" dirty="0" smtClean="0">
                <a:ea typeface="ＭＳ Ｐゴシック" pitchFamily="34" charset="-128"/>
              </a:rPr>
              <a:t>Without style:</a:t>
            </a:r>
            <a:endParaRPr lang="en-US" dirty="0">
              <a:ea typeface="ＭＳ Ｐゴシック" pitchFamily="34" charset="-128"/>
            </a:endParaRPr>
          </a:p>
          <a:p>
            <a:pPr>
              <a:spcBef>
                <a:spcPts val="672"/>
              </a:spcBef>
            </a:pPr>
            <a:endParaRPr lang="en-US" dirty="0" smtClean="0">
              <a:ea typeface="ＭＳ Ｐゴシック" pitchFamily="34" charset="-128"/>
            </a:endParaRPr>
          </a:p>
          <a:p>
            <a:pPr>
              <a:spcBef>
                <a:spcPts val="672"/>
              </a:spcBef>
            </a:pPr>
            <a:endParaRPr lang="en-US" dirty="0">
              <a:ea typeface="ＭＳ Ｐゴシック" pitchFamily="34" charset="-128"/>
            </a:endParaRPr>
          </a:p>
          <a:p>
            <a:pPr>
              <a:spcBef>
                <a:spcPts val="672"/>
              </a:spcBef>
            </a:pPr>
            <a:r>
              <a:rPr lang="en-US" dirty="0" smtClean="0">
                <a:ea typeface="ＭＳ Ｐゴシック" pitchFamily="34" charset="-128"/>
              </a:rPr>
              <a:t>With style:</a:t>
            </a:r>
          </a:p>
        </p:txBody>
      </p:sp>
      <p:sp>
        <p:nvSpPr>
          <p:cNvPr id="12" name="Rectangle à coins arrondis 4"/>
          <p:cNvSpPr/>
          <p:nvPr/>
        </p:nvSpPr>
        <p:spPr>
          <a:xfrm>
            <a:off x="179512" y="1201316"/>
            <a:ext cx="8785225" cy="86409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err="1">
                <a:solidFill>
                  <a:srgbClr val="0070C0"/>
                </a:solidFill>
                <a:latin typeface="Courier New"/>
                <a:cs typeface="Courier New"/>
              </a:rPr>
              <a:t>th</a:t>
            </a:r>
            <a:r>
              <a:rPr lang="en-US" b="1" dirty="0">
                <a:solidFill>
                  <a:srgbClr val="0070C0"/>
                </a:solidFill>
                <a:latin typeface="Courier New"/>
                <a:cs typeface="Courier New"/>
              </a:rPr>
              <a:t> </a:t>
            </a:r>
            <a:r>
              <a:rPr lang="en-US" b="1" dirty="0">
                <a:latin typeface="Courier New"/>
                <a:cs typeface="Courier New"/>
              </a:rPr>
              <a:t>{ </a:t>
            </a:r>
            <a:r>
              <a:rPr lang="en-US" b="1" dirty="0">
                <a:solidFill>
                  <a:srgbClr val="C00000"/>
                </a:solidFill>
                <a:latin typeface="Courier New"/>
                <a:cs typeface="Courier New"/>
              </a:rPr>
              <a:t>padding</a:t>
            </a:r>
            <a:r>
              <a:rPr lang="en-US" b="1" dirty="0">
                <a:latin typeface="Courier New"/>
                <a:cs typeface="Courier New"/>
              </a:rPr>
              <a:t>: </a:t>
            </a:r>
            <a:r>
              <a:rPr lang="en-US" b="1" dirty="0" smtClean="0">
                <a:latin typeface="Courier New"/>
                <a:cs typeface="Courier New"/>
              </a:rPr>
              <a:t>10px 40px 10px 40px; </a:t>
            </a:r>
            <a:r>
              <a:rPr lang="en-US" b="1" dirty="0">
                <a:latin typeface="Courier New"/>
                <a:cs typeface="Courier New"/>
              </a:rPr>
              <a:t>}</a:t>
            </a:r>
          </a:p>
          <a:p>
            <a:r>
              <a:rPr lang="en-US" b="1" dirty="0">
                <a:solidFill>
                  <a:srgbClr val="0070C0"/>
                </a:solidFill>
                <a:latin typeface="Courier New"/>
                <a:cs typeface="Courier New"/>
              </a:rPr>
              <a:t>td</a:t>
            </a:r>
            <a:r>
              <a:rPr lang="en-US" b="1" dirty="0">
                <a:latin typeface="Courier New"/>
                <a:cs typeface="Courier New"/>
              </a:rPr>
              <a:t> { </a:t>
            </a:r>
            <a:r>
              <a:rPr lang="en-US" b="1" dirty="0">
                <a:solidFill>
                  <a:srgbClr val="C00000"/>
                </a:solidFill>
                <a:latin typeface="Courier New"/>
                <a:cs typeface="Courier New"/>
              </a:rPr>
              <a:t>padding</a:t>
            </a:r>
            <a:r>
              <a:rPr lang="en-US" b="1" dirty="0">
                <a:latin typeface="Courier New"/>
                <a:cs typeface="Courier New"/>
              </a:rPr>
              <a:t>: 20px; </a:t>
            </a:r>
            <a:r>
              <a:rPr lang="en-US" b="1" dirty="0">
                <a:solidFill>
                  <a:srgbClr val="C00000"/>
                </a:solidFill>
                <a:latin typeface="Courier New"/>
                <a:cs typeface="Courier New"/>
              </a:rPr>
              <a:t>text-align</a:t>
            </a:r>
            <a:r>
              <a:rPr lang="en-US" b="1" dirty="0">
                <a:latin typeface="Courier New"/>
                <a:cs typeface="Courier New"/>
              </a:rPr>
              <a:t>: right; </a:t>
            </a:r>
            <a:r>
              <a:rPr lang="en-US" b="1" dirty="0" smtClean="0">
                <a:latin typeface="Courier New"/>
                <a:cs typeface="Courier New"/>
              </a:rPr>
              <a:t>}</a:t>
            </a:r>
            <a:endParaRPr lang="en-US" b="1" dirty="0">
              <a:latin typeface="Courier New"/>
              <a:cs typeface="Courier New"/>
            </a:endParaRPr>
          </a:p>
        </p:txBody>
      </p:sp>
      <p:pic>
        <p:nvPicPr>
          <p:cNvPr id="13" name="Picture 8" descr="CSSMarges"/>
          <p:cNvPicPr>
            <a:picLocks noChangeAspect="1" noChangeArrowheads="1"/>
          </p:cNvPicPr>
          <p:nvPr/>
        </p:nvPicPr>
        <p:blipFill>
          <a:blip r:embed="rId4" cstate="print"/>
          <a:srcRect/>
          <a:stretch>
            <a:fillRect/>
          </a:stretch>
        </p:blipFill>
        <p:spPr bwMode="auto">
          <a:xfrm>
            <a:off x="4788098" y="3354140"/>
            <a:ext cx="3816350" cy="1671637"/>
          </a:xfrm>
          <a:prstGeom prst="rect">
            <a:avLst/>
          </a:prstGeom>
          <a:noFill/>
          <a:ln w="9525">
            <a:noFill/>
            <a:prstDash val="sysDot"/>
            <a:miter lim="800000"/>
            <a:headEnd/>
            <a:tailEnd/>
          </a:ln>
        </p:spPr>
      </p:pic>
      <p:pic>
        <p:nvPicPr>
          <p:cNvPr id="14" name="Picture 10" descr="CSSTableauSansMarges"/>
          <p:cNvPicPr>
            <a:picLocks noChangeAspect="1" noChangeArrowheads="1"/>
          </p:cNvPicPr>
          <p:nvPr/>
        </p:nvPicPr>
        <p:blipFill>
          <a:blip r:embed="rId5" cstate="print"/>
          <a:srcRect/>
          <a:stretch>
            <a:fillRect/>
          </a:stretch>
        </p:blipFill>
        <p:spPr bwMode="auto">
          <a:xfrm>
            <a:off x="4826198" y="2425452"/>
            <a:ext cx="2590800" cy="779463"/>
          </a:xfrm>
          <a:prstGeom prst="rect">
            <a:avLst/>
          </a:prstGeom>
          <a:noFill/>
          <a:ln w="9525">
            <a:noFill/>
            <a:miter lim="800000"/>
            <a:headEnd/>
            <a:tailEnd/>
          </a:ln>
        </p:spPr>
      </p:pic>
    </p:spTree>
    <p:extLst>
      <p:ext uri="{BB962C8B-B14F-4D97-AF65-F5344CB8AC3E}">
        <p14:creationId xmlns:p14="http://schemas.microsoft.com/office/powerpoint/2010/main" val="154685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34604" y="2713484"/>
            <a:ext cx="3041851" cy="2206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My Block</a:t>
            </a:r>
            <a:endParaRPr lang="en-US" sz="2800" dirty="0"/>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smtClean="0">
                <a:ea typeface="ＭＳ Ｐゴシック" pitchFamily="34" charset="-128"/>
              </a:rPr>
              <a:t>border</a:t>
            </a: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2"/>
          <a:lstStyle/>
          <a:p>
            <a:pPr marL="514350" indent="-457200">
              <a:lnSpc>
                <a:spcPct val="90000"/>
              </a:lnSpc>
              <a:spcBef>
                <a:spcPts val="672"/>
              </a:spcBef>
            </a:pPr>
            <a:r>
              <a:rPr lang="en-US" dirty="0" smtClean="0">
                <a:ea typeface="ＭＳ Ｐゴシック" pitchFamily="34" charset="-128"/>
              </a:rPr>
              <a:t>Usable on any element</a:t>
            </a:r>
          </a:p>
          <a:p>
            <a:pPr marL="914400" lvl="1" indent="-457200">
              <a:lnSpc>
                <a:spcPct val="90000"/>
              </a:lnSpc>
              <a:spcBef>
                <a:spcPts val="672"/>
              </a:spcBef>
            </a:pPr>
            <a:r>
              <a:rPr lang="en-US" dirty="0" smtClean="0">
                <a:ea typeface="ＭＳ Ｐゴシック" pitchFamily="34" charset="-128"/>
              </a:rPr>
              <a:t>border-width</a:t>
            </a:r>
            <a:endParaRPr lang="en-US" dirty="0">
              <a:ea typeface="ＭＳ Ｐゴシック" pitchFamily="34" charset="-128"/>
            </a:endParaRPr>
          </a:p>
          <a:p>
            <a:pPr marL="914400" lvl="1" indent="-457200">
              <a:lnSpc>
                <a:spcPct val="90000"/>
              </a:lnSpc>
              <a:spcBef>
                <a:spcPts val="672"/>
              </a:spcBef>
            </a:pPr>
            <a:r>
              <a:rPr lang="en-US" dirty="0">
                <a:ea typeface="ＭＳ Ｐゴシック" pitchFamily="34" charset="-128"/>
              </a:rPr>
              <a:t>border-style</a:t>
            </a:r>
          </a:p>
          <a:p>
            <a:pPr marL="914400" lvl="1" indent="-457200">
              <a:lnSpc>
                <a:spcPct val="90000"/>
              </a:lnSpc>
              <a:spcBef>
                <a:spcPts val="672"/>
              </a:spcBef>
            </a:pPr>
            <a:r>
              <a:rPr lang="en-US" dirty="0">
                <a:ea typeface="ＭＳ Ｐゴシック" pitchFamily="34" charset="-128"/>
              </a:rPr>
              <a:t>border-color</a:t>
            </a:r>
          </a:p>
          <a:p>
            <a:pPr marL="914400" lvl="1" indent="-457200">
              <a:lnSpc>
                <a:spcPct val="90000"/>
              </a:lnSpc>
              <a:spcBef>
                <a:spcPts val="672"/>
              </a:spcBef>
            </a:pPr>
            <a:r>
              <a:rPr lang="en-US" dirty="0">
                <a:ea typeface="ＭＳ Ｐゴシック" pitchFamily="34" charset="-128"/>
              </a:rPr>
              <a:t>border-collapse</a:t>
            </a:r>
          </a:p>
          <a:p>
            <a:pPr marL="914400" lvl="1" indent="-457200">
              <a:lnSpc>
                <a:spcPct val="90000"/>
              </a:lnSpc>
              <a:spcBef>
                <a:spcPts val="672"/>
              </a:spcBef>
            </a:pPr>
            <a:r>
              <a:rPr lang="en-US" dirty="0">
                <a:ea typeface="ＭＳ Ｐゴシック" pitchFamily="34" charset="-128"/>
              </a:rPr>
              <a:t>border</a:t>
            </a:r>
            <a:r>
              <a:rPr lang="en-US" dirty="0" smtClean="0">
                <a:ea typeface="ＭＳ Ｐゴシック" pitchFamily="34" charset="-128"/>
              </a:rPr>
              <a:t>-</a:t>
            </a:r>
            <a:r>
              <a:rPr lang="en-US" i="1" dirty="0" smtClean="0">
                <a:ea typeface="ＭＳ Ｐゴシック" pitchFamily="34" charset="-128"/>
              </a:rPr>
              <a:t>position</a:t>
            </a:r>
            <a:endParaRPr lang="en-US" i="1" dirty="0">
              <a:ea typeface="ＭＳ Ｐゴシック" pitchFamily="34" charset="-128"/>
            </a:endParaRPr>
          </a:p>
          <a:p>
            <a:pPr marL="1257300" lvl="2" indent="-342900">
              <a:lnSpc>
                <a:spcPct val="90000"/>
              </a:lnSpc>
              <a:spcBef>
                <a:spcPts val="672"/>
              </a:spcBef>
            </a:pPr>
            <a:r>
              <a:rPr lang="en-US" dirty="0">
                <a:ea typeface="ＭＳ Ｐゴシック" pitchFamily="34" charset="-128"/>
              </a:rPr>
              <a:t>border-top</a:t>
            </a:r>
          </a:p>
          <a:p>
            <a:pPr marL="1257300" lvl="2" indent="-342900">
              <a:lnSpc>
                <a:spcPct val="90000"/>
              </a:lnSpc>
              <a:spcBef>
                <a:spcPts val="672"/>
              </a:spcBef>
            </a:pPr>
            <a:r>
              <a:rPr lang="en-US" dirty="0">
                <a:ea typeface="ＭＳ Ｐゴシック" pitchFamily="34" charset="-128"/>
              </a:rPr>
              <a:t>border-bottom</a:t>
            </a:r>
          </a:p>
          <a:p>
            <a:pPr marL="1257300" lvl="2" indent="-342900">
              <a:lnSpc>
                <a:spcPct val="90000"/>
              </a:lnSpc>
              <a:spcBef>
                <a:spcPts val="672"/>
              </a:spcBef>
            </a:pPr>
            <a:r>
              <a:rPr lang="en-US" dirty="0">
                <a:ea typeface="ＭＳ Ｐゴシック" pitchFamily="34" charset="-128"/>
              </a:rPr>
              <a:t>border-left</a:t>
            </a:r>
          </a:p>
          <a:p>
            <a:pPr marL="1257300" lvl="2" indent="-342900">
              <a:lnSpc>
                <a:spcPct val="90000"/>
              </a:lnSpc>
              <a:spcBef>
                <a:spcPts val="672"/>
              </a:spcBef>
            </a:pPr>
            <a:r>
              <a:rPr lang="en-US" dirty="0">
                <a:ea typeface="ＭＳ Ｐゴシック" pitchFamily="34" charset="-128"/>
              </a:rPr>
              <a:t>border-right</a:t>
            </a:r>
          </a:p>
        </p:txBody>
      </p:sp>
      <p:sp>
        <p:nvSpPr>
          <p:cNvPr id="2" name="Frame 1"/>
          <p:cNvSpPr/>
          <p:nvPr/>
        </p:nvSpPr>
        <p:spPr>
          <a:xfrm>
            <a:off x="5508104" y="2641476"/>
            <a:ext cx="3240360" cy="2376264"/>
          </a:xfrm>
          <a:prstGeom prst="frame">
            <a:avLst>
              <a:gd name="adj1" fmla="val 445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79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4048" y="0"/>
            <a:ext cx="4104456" cy="4225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solidFill>
                  <a:schemeClr val="bg1"/>
                </a:solidFill>
              </a:ln>
              <a:effectLst/>
            </a:endParaRPr>
          </a:p>
        </p:txBody>
      </p:sp>
      <p:sp>
        <p:nvSpPr>
          <p:cNvPr id="5" name="Rectangle à coins arrondis 4"/>
          <p:cNvSpPr/>
          <p:nvPr/>
        </p:nvSpPr>
        <p:spPr>
          <a:xfrm>
            <a:off x="179388" y="49188"/>
            <a:ext cx="8785225" cy="5184576"/>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lvl="2"/>
            <a:r>
              <a:rPr lang="en-US" b="1" dirty="0">
                <a:solidFill>
                  <a:srgbClr val="0070C0"/>
                </a:solidFill>
                <a:latin typeface="Courier New"/>
                <a:cs typeface="Courier New"/>
              </a:rPr>
              <a:t>table</a:t>
            </a:r>
            <a:r>
              <a:rPr lang="en-US" b="1" dirty="0">
                <a:latin typeface="Courier New"/>
                <a:cs typeface="Courier New"/>
              </a:rPr>
              <a:t> { </a:t>
            </a:r>
          </a:p>
          <a:p>
            <a:pPr lvl="3"/>
            <a:r>
              <a:rPr lang="en-US" b="1" dirty="0" smtClean="0">
                <a:solidFill>
                  <a:srgbClr val="C00000"/>
                </a:solidFill>
                <a:latin typeface="Courier New"/>
                <a:cs typeface="Courier New"/>
              </a:rPr>
              <a:t>border</a:t>
            </a:r>
            <a:r>
              <a:rPr lang="en-US" b="1" dirty="0">
                <a:latin typeface="Courier New"/>
                <a:cs typeface="Courier New"/>
              </a:rPr>
              <a:t>: 5px solid green</a:t>
            </a:r>
            <a:r>
              <a:rPr lang="en-US" b="1" dirty="0" smtClean="0">
                <a:latin typeface="Courier New"/>
                <a:cs typeface="Courier New"/>
              </a:rPr>
              <a:t>;</a:t>
            </a:r>
          </a:p>
          <a:p>
            <a:pPr lvl="3"/>
            <a:r>
              <a:rPr lang="en-US" b="1" dirty="0" smtClean="0">
                <a:solidFill>
                  <a:srgbClr val="C00000"/>
                </a:solidFill>
                <a:latin typeface="Courier New"/>
                <a:cs typeface="Courier New"/>
              </a:rPr>
              <a:t>border-collapse</a:t>
            </a:r>
            <a:r>
              <a:rPr lang="en-US" b="1" dirty="0" smtClean="0">
                <a:latin typeface="Courier New"/>
                <a:cs typeface="Courier New"/>
              </a:rPr>
              <a:t>: collapse;</a:t>
            </a:r>
          </a:p>
          <a:p>
            <a:pPr lvl="2"/>
            <a:r>
              <a:rPr lang="en-US" b="1" dirty="0" smtClean="0">
                <a:latin typeface="Courier New"/>
                <a:cs typeface="Courier New"/>
              </a:rPr>
              <a:t>}</a:t>
            </a:r>
          </a:p>
          <a:p>
            <a:pPr lvl="2"/>
            <a:endParaRPr lang="en-US" b="1" dirty="0" smtClean="0">
              <a:latin typeface="Courier New"/>
              <a:cs typeface="Courier New"/>
            </a:endParaRPr>
          </a:p>
          <a:p>
            <a:pPr lvl="2"/>
            <a:r>
              <a:rPr lang="en-US" b="1" dirty="0" err="1" smtClean="0">
                <a:solidFill>
                  <a:srgbClr val="0070C0"/>
                </a:solidFill>
                <a:latin typeface="Courier New"/>
                <a:cs typeface="Courier New"/>
              </a:rPr>
              <a:t>th</a:t>
            </a:r>
            <a:r>
              <a:rPr lang="en-US" b="1" dirty="0" smtClean="0">
                <a:latin typeface="Courier New"/>
                <a:cs typeface="Courier New"/>
              </a:rPr>
              <a:t> </a:t>
            </a:r>
            <a:r>
              <a:rPr lang="en-US" b="1" dirty="0">
                <a:latin typeface="Courier New"/>
                <a:cs typeface="Courier New"/>
              </a:rPr>
              <a:t>{</a:t>
            </a:r>
          </a:p>
          <a:p>
            <a:pPr lvl="3"/>
            <a:r>
              <a:rPr lang="en-US" b="1" dirty="0" smtClean="0">
                <a:solidFill>
                  <a:srgbClr val="C00000"/>
                </a:solidFill>
                <a:latin typeface="Courier New"/>
                <a:cs typeface="Courier New"/>
              </a:rPr>
              <a:t>padding</a:t>
            </a:r>
            <a:r>
              <a:rPr lang="en-US" b="1" dirty="0">
                <a:latin typeface="Courier New"/>
                <a:cs typeface="Courier New"/>
              </a:rPr>
              <a:t>: </a:t>
            </a:r>
            <a:r>
              <a:rPr lang="en-US" b="1" dirty="0" smtClean="0">
                <a:latin typeface="Courier New"/>
                <a:cs typeface="Courier New"/>
              </a:rPr>
              <a:t>10px 40px 10px 40px;</a:t>
            </a:r>
            <a:endParaRPr lang="en-US" b="1" dirty="0">
              <a:latin typeface="Courier New"/>
              <a:cs typeface="Courier New"/>
            </a:endParaRPr>
          </a:p>
          <a:p>
            <a:pPr lvl="3"/>
            <a:r>
              <a:rPr lang="en-US" b="1" dirty="0" smtClean="0">
                <a:solidFill>
                  <a:srgbClr val="C00000"/>
                </a:solidFill>
                <a:latin typeface="Courier New"/>
                <a:cs typeface="Courier New"/>
              </a:rPr>
              <a:t>border</a:t>
            </a:r>
            <a:r>
              <a:rPr lang="en-US" b="1" dirty="0">
                <a:solidFill>
                  <a:srgbClr val="C00000"/>
                </a:solidFill>
                <a:latin typeface="Courier New"/>
                <a:cs typeface="Courier New"/>
              </a:rPr>
              <a:t>-bottom</a:t>
            </a:r>
            <a:r>
              <a:rPr lang="en-US" b="1" dirty="0">
                <a:latin typeface="Courier New"/>
                <a:cs typeface="Courier New"/>
              </a:rPr>
              <a:t>: 3px dotted red;</a:t>
            </a:r>
          </a:p>
          <a:p>
            <a:pPr lvl="3"/>
            <a:r>
              <a:rPr lang="en-US" b="1" dirty="0" smtClean="0">
                <a:solidFill>
                  <a:srgbClr val="C00000"/>
                </a:solidFill>
                <a:latin typeface="Courier New"/>
                <a:cs typeface="Courier New"/>
              </a:rPr>
              <a:t>border</a:t>
            </a:r>
            <a:r>
              <a:rPr lang="en-US" b="1" dirty="0">
                <a:solidFill>
                  <a:srgbClr val="C00000"/>
                </a:solidFill>
                <a:latin typeface="Courier New"/>
                <a:cs typeface="Courier New"/>
              </a:rPr>
              <a:t>-left</a:t>
            </a:r>
            <a:r>
              <a:rPr lang="en-US" b="1" dirty="0">
                <a:latin typeface="Courier New"/>
                <a:cs typeface="Courier New"/>
              </a:rPr>
              <a:t>: 1px solid blue;</a:t>
            </a:r>
          </a:p>
          <a:p>
            <a:pPr lvl="2"/>
            <a:r>
              <a:rPr lang="en-US" b="1" dirty="0" smtClean="0">
                <a:latin typeface="Courier New"/>
                <a:cs typeface="Courier New"/>
              </a:rPr>
              <a:t>}</a:t>
            </a:r>
          </a:p>
          <a:p>
            <a:pPr lvl="2"/>
            <a:endParaRPr lang="en-US" b="1" dirty="0" smtClean="0">
              <a:latin typeface="Courier New"/>
              <a:cs typeface="Courier New"/>
            </a:endParaRPr>
          </a:p>
          <a:p>
            <a:pPr lvl="2"/>
            <a:endParaRPr lang="en-US" b="1" dirty="0" smtClean="0">
              <a:latin typeface="Courier New"/>
              <a:cs typeface="Courier New"/>
            </a:endParaRPr>
          </a:p>
          <a:p>
            <a:pPr lvl="2"/>
            <a:r>
              <a:rPr lang="en-US" b="1" dirty="0" smtClean="0">
                <a:solidFill>
                  <a:srgbClr val="0070C0"/>
                </a:solidFill>
                <a:latin typeface="Courier New"/>
                <a:cs typeface="Courier New"/>
              </a:rPr>
              <a:t>td</a:t>
            </a:r>
            <a:r>
              <a:rPr lang="en-US" b="1" dirty="0" smtClean="0">
                <a:latin typeface="Courier New"/>
                <a:cs typeface="Courier New"/>
              </a:rPr>
              <a:t> </a:t>
            </a:r>
            <a:r>
              <a:rPr lang="en-US" b="1" dirty="0">
                <a:latin typeface="Courier New"/>
                <a:cs typeface="Courier New"/>
              </a:rPr>
              <a:t>{</a:t>
            </a:r>
          </a:p>
          <a:p>
            <a:pPr lvl="3"/>
            <a:r>
              <a:rPr lang="en-US" b="1" dirty="0" smtClean="0">
                <a:solidFill>
                  <a:srgbClr val="C00000"/>
                </a:solidFill>
                <a:latin typeface="Courier New"/>
                <a:cs typeface="Courier New"/>
              </a:rPr>
              <a:t>padding</a:t>
            </a:r>
            <a:r>
              <a:rPr lang="en-US" b="1" dirty="0">
                <a:latin typeface="Courier New"/>
                <a:cs typeface="Courier New"/>
              </a:rPr>
              <a:t>: 20px;</a:t>
            </a:r>
          </a:p>
          <a:p>
            <a:pPr lvl="3"/>
            <a:r>
              <a:rPr lang="en-US" b="1" dirty="0" smtClean="0">
                <a:solidFill>
                  <a:srgbClr val="C00000"/>
                </a:solidFill>
                <a:latin typeface="Courier New"/>
                <a:cs typeface="Courier New"/>
              </a:rPr>
              <a:t>text</a:t>
            </a:r>
            <a:r>
              <a:rPr lang="en-US" b="1" dirty="0">
                <a:solidFill>
                  <a:srgbClr val="C00000"/>
                </a:solidFill>
                <a:latin typeface="Courier New"/>
                <a:cs typeface="Courier New"/>
              </a:rPr>
              <a:t>-align</a:t>
            </a:r>
            <a:r>
              <a:rPr lang="en-US" b="1" dirty="0">
                <a:latin typeface="Courier New"/>
                <a:cs typeface="Courier New"/>
              </a:rPr>
              <a:t>: right;</a:t>
            </a:r>
          </a:p>
          <a:p>
            <a:pPr lvl="3"/>
            <a:r>
              <a:rPr lang="en-US" b="1" dirty="0" smtClean="0">
                <a:solidFill>
                  <a:srgbClr val="C00000"/>
                </a:solidFill>
                <a:latin typeface="Courier New"/>
                <a:cs typeface="Courier New"/>
              </a:rPr>
              <a:t>border</a:t>
            </a:r>
            <a:r>
              <a:rPr lang="en-US" b="1" dirty="0">
                <a:solidFill>
                  <a:srgbClr val="C00000"/>
                </a:solidFill>
                <a:latin typeface="Courier New"/>
                <a:cs typeface="Courier New"/>
              </a:rPr>
              <a:t>-left</a:t>
            </a:r>
            <a:r>
              <a:rPr lang="en-US" b="1" dirty="0">
                <a:latin typeface="Courier New"/>
                <a:cs typeface="Courier New"/>
              </a:rPr>
              <a:t>: 1px solid blue;</a:t>
            </a:r>
          </a:p>
          <a:p>
            <a:pPr lvl="3"/>
            <a:r>
              <a:rPr lang="en-US" b="1" dirty="0" smtClean="0">
                <a:solidFill>
                  <a:srgbClr val="C00000"/>
                </a:solidFill>
                <a:latin typeface="Courier New"/>
                <a:cs typeface="Courier New"/>
              </a:rPr>
              <a:t>border</a:t>
            </a:r>
            <a:r>
              <a:rPr lang="en-US" b="1" dirty="0">
                <a:solidFill>
                  <a:srgbClr val="C00000"/>
                </a:solidFill>
                <a:latin typeface="Courier New"/>
                <a:cs typeface="Courier New"/>
              </a:rPr>
              <a:t>-bottom</a:t>
            </a:r>
            <a:r>
              <a:rPr lang="en-US" b="1" dirty="0">
                <a:latin typeface="Courier New"/>
                <a:cs typeface="Courier New"/>
              </a:rPr>
              <a:t>: 1px solid blue;</a:t>
            </a:r>
          </a:p>
          <a:p>
            <a:pPr lvl="2"/>
            <a:r>
              <a:rPr lang="en-US" b="1" dirty="0" smtClean="0">
                <a:latin typeface="Courier New"/>
                <a:cs typeface="Courier New"/>
              </a:rPr>
              <a:t>}</a:t>
            </a:r>
          </a:p>
        </p:txBody>
      </p:sp>
      <p:cxnSp>
        <p:nvCxnSpPr>
          <p:cNvPr id="7" name="Connecteur droit 6"/>
          <p:cNvCxnSpPr/>
          <p:nvPr/>
        </p:nvCxnSpPr>
        <p:spPr>
          <a:xfrm>
            <a:off x="1115616" y="72008"/>
            <a:ext cx="0" cy="5161756"/>
          </a:xfrm>
          <a:prstGeom prst="line">
            <a:avLst/>
          </a:prstGeom>
        </p:spPr>
        <p:style>
          <a:lnRef idx="2">
            <a:schemeClr val="dk1"/>
          </a:lnRef>
          <a:fillRef idx="0">
            <a:schemeClr val="dk1"/>
          </a:fillRef>
          <a:effectRef idx="1">
            <a:schemeClr val="dk1"/>
          </a:effectRef>
          <a:fontRef idx="minor">
            <a:schemeClr val="tx1"/>
          </a:fontRef>
        </p:style>
      </p:cxnSp>
      <p:sp>
        <p:nvSpPr>
          <p:cNvPr id="8" name="ZoneTexte 7"/>
          <p:cNvSpPr txBox="1"/>
          <p:nvPr/>
        </p:nvSpPr>
        <p:spPr>
          <a:xfrm rot="16200000">
            <a:off x="-1575102" y="2410643"/>
            <a:ext cx="4464496" cy="461665"/>
          </a:xfrm>
          <a:prstGeom prst="rect">
            <a:avLst/>
          </a:prstGeom>
          <a:noFill/>
        </p:spPr>
        <p:txBody>
          <a:bodyPr wrap="square" rtlCol="0">
            <a:spAutoFit/>
          </a:bodyPr>
          <a:lstStyle/>
          <a:p>
            <a:pPr algn="ctr"/>
            <a:r>
              <a:rPr lang="fr-FR" sz="2400" b="1" dirty="0" err="1" smtClean="0">
                <a:latin typeface="Calibri (Heading)"/>
                <a:cs typeface="Calibri (Heading)"/>
              </a:rPr>
              <a:t>Attribute</a:t>
            </a:r>
            <a:r>
              <a:rPr lang="fr-FR" sz="2400" b="1" dirty="0" smtClean="0">
                <a:latin typeface="Calibri (Heading)"/>
                <a:cs typeface="Calibri (Heading)"/>
              </a:rPr>
              <a:t>: </a:t>
            </a:r>
            <a:r>
              <a:rPr lang="fr-FR" sz="2400" b="1" i="1" dirty="0" smtClean="0">
                <a:latin typeface="Calibri (Heading)"/>
                <a:cs typeface="Calibri (Heading)"/>
              </a:rPr>
              <a:t>border</a:t>
            </a:r>
            <a:endParaRPr lang="fr-FR" sz="2400" b="1" i="1" dirty="0">
              <a:latin typeface="Calibri (Heading)"/>
              <a:cs typeface="Calibri (Heading)"/>
            </a:endParaRPr>
          </a:p>
        </p:txBody>
      </p:sp>
      <p:pic>
        <p:nvPicPr>
          <p:cNvPr id="6" name="Picture 12"/>
          <p:cNvPicPr>
            <a:picLocks noChangeAspect="1" noChangeArrowheads="1"/>
          </p:cNvPicPr>
          <p:nvPr/>
        </p:nvPicPr>
        <p:blipFill>
          <a:blip r:embed="rId2" cstate="print"/>
          <a:srcRect/>
          <a:stretch>
            <a:fillRect/>
          </a:stretch>
        </p:blipFill>
        <p:spPr bwMode="auto">
          <a:xfrm>
            <a:off x="5580112" y="2848711"/>
            <a:ext cx="3131840" cy="1304933"/>
          </a:xfrm>
          <a:prstGeom prst="rect">
            <a:avLst/>
          </a:prstGeom>
          <a:noFill/>
          <a:ln w="9525">
            <a:noFill/>
            <a:miter lim="800000"/>
            <a:headEnd/>
            <a:tailEnd/>
          </a:ln>
        </p:spPr>
      </p:pic>
    </p:spTree>
    <p:extLst>
      <p:ext uri="{BB962C8B-B14F-4D97-AF65-F5344CB8AC3E}">
        <p14:creationId xmlns:p14="http://schemas.microsoft.com/office/powerpoint/2010/main" val="260218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2"/>
          <a:lstStyle/>
          <a:p>
            <a:pPr marL="514350" indent="-457200">
              <a:lnSpc>
                <a:spcPct val="90000"/>
              </a:lnSpc>
              <a:spcBef>
                <a:spcPts val="672"/>
              </a:spcBef>
            </a:pPr>
            <a:r>
              <a:rPr lang="en-US" dirty="0" smtClean="0">
                <a:ea typeface="ＭＳ Ｐゴシック" pitchFamily="34" charset="-128"/>
              </a:rPr>
              <a:t>list</a:t>
            </a:r>
            <a:r>
              <a:rPr lang="en-US" dirty="0">
                <a:ea typeface="ＭＳ Ｐゴシック" pitchFamily="34" charset="-128"/>
              </a:rPr>
              <a:t>-style-type</a:t>
            </a:r>
          </a:p>
          <a:p>
            <a:pPr marL="514350" indent="-457200">
              <a:lnSpc>
                <a:spcPct val="90000"/>
              </a:lnSpc>
              <a:spcBef>
                <a:spcPts val="672"/>
              </a:spcBef>
            </a:pPr>
            <a:r>
              <a:rPr lang="en-US" dirty="0">
                <a:ea typeface="ＭＳ Ｐゴシック" pitchFamily="34" charset="-128"/>
              </a:rPr>
              <a:t>list-style-position</a:t>
            </a:r>
          </a:p>
          <a:p>
            <a:pPr marL="514350" indent="-457200">
              <a:lnSpc>
                <a:spcPct val="90000"/>
              </a:lnSpc>
              <a:spcBef>
                <a:spcPts val="672"/>
              </a:spcBef>
            </a:pPr>
            <a:r>
              <a:rPr lang="en-US" dirty="0">
                <a:ea typeface="ＭＳ Ｐゴシック" pitchFamily="34" charset="-128"/>
              </a:rPr>
              <a:t>list-style-image</a:t>
            </a:r>
          </a:p>
          <a:p>
            <a:pPr marL="514350" indent="-457200">
              <a:lnSpc>
                <a:spcPct val="90000"/>
              </a:lnSpc>
              <a:spcBef>
                <a:spcPts val="672"/>
              </a:spcBef>
            </a:pPr>
            <a:endParaRPr lang="en-US" dirty="0">
              <a:ea typeface="ＭＳ Ｐゴシック" pitchFamily="34" charset="-128"/>
            </a:endParaRPr>
          </a:p>
        </p:txBody>
      </p:sp>
      <p:sp>
        <p:nvSpPr>
          <p:cNvPr id="11" name="Rectangle à coins arrondis 4"/>
          <p:cNvSpPr/>
          <p:nvPr/>
        </p:nvSpPr>
        <p:spPr>
          <a:xfrm>
            <a:off x="179512" y="3361556"/>
            <a:ext cx="8785225"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err="1">
                <a:solidFill>
                  <a:srgbClr val="0070C0"/>
                </a:solidFill>
                <a:latin typeface="Courier New"/>
                <a:cs typeface="Courier New"/>
              </a:rPr>
              <a:t>ul</a:t>
            </a:r>
            <a:r>
              <a:rPr lang="en-US" b="1" dirty="0">
                <a:solidFill>
                  <a:srgbClr val="0070C0"/>
                </a:solidFill>
                <a:latin typeface="Courier New"/>
                <a:cs typeface="Courier New"/>
              </a:rPr>
              <a:t> </a:t>
            </a:r>
            <a:r>
              <a:rPr lang="en-US" b="1" dirty="0">
                <a:latin typeface="Courier New"/>
                <a:cs typeface="Courier New"/>
              </a:rPr>
              <a:t>{</a:t>
            </a:r>
          </a:p>
          <a:p>
            <a:r>
              <a:rPr lang="en-US" b="1" dirty="0">
                <a:latin typeface="Courier New"/>
                <a:cs typeface="Courier New"/>
              </a:rPr>
              <a:t>	</a:t>
            </a:r>
            <a:r>
              <a:rPr lang="en-US" b="1" dirty="0">
                <a:solidFill>
                  <a:srgbClr val="C00000"/>
                </a:solidFill>
                <a:latin typeface="Courier New"/>
                <a:cs typeface="Courier New"/>
              </a:rPr>
              <a:t>list-style-type</a:t>
            </a:r>
            <a:r>
              <a:rPr lang="en-US" b="1" dirty="0">
                <a:solidFill>
                  <a:srgbClr val="A50021"/>
                </a:solidFill>
                <a:latin typeface="Courier New"/>
                <a:cs typeface="Courier New"/>
              </a:rPr>
              <a:t>:</a:t>
            </a:r>
            <a:r>
              <a:rPr lang="en-US" b="1" dirty="0">
                <a:latin typeface="Courier New"/>
                <a:cs typeface="Courier New"/>
              </a:rPr>
              <a:t> disc;</a:t>
            </a:r>
          </a:p>
          <a:p>
            <a:r>
              <a:rPr lang="en-US" b="1" dirty="0">
                <a:latin typeface="Courier New"/>
                <a:cs typeface="Courier New"/>
              </a:rPr>
              <a:t>	</a:t>
            </a:r>
            <a:r>
              <a:rPr lang="en-US" b="1" dirty="0">
                <a:solidFill>
                  <a:srgbClr val="C00000"/>
                </a:solidFill>
                <a:latin typeface="Courier New"/>
                <a:cs typeface="Courier New"/>
              </a:rPr>
              <a:t>list-style-position: </a:t>
            </a:r>
            <a:r>
              <a:rPr lang="en-US" b="1" dirty="0">
                <a:latin typeface="Courier New"/>
                <a:cs typeface="Courier New"/>
              </a:rPr>
              <a:t>outside;</a:t>
            </a:r>
          </a:p>
          <a:p>
            <a:r>
              <a:rPr lang="en-US" b="1" dirty="0">
                <a:latin typeface="Courier New"/>
                <a:cs typeface="Courier New"/>
              </a:rPr>
              <a:t>	</a:t>
            </a:r>
            <a:r>
              <a:rPr lang="en-US" b="1" dirty="0">
                <a:solidFill>
                  <a:srgbClr val="C00000"/>
                </a:solidFill>
                <a:latin typeface="Courier New"/>
                <a:cs typeface="Courier New"/>
              </a:rPr>
              <a:t>list-style-image:</a:t>
            </a:r>
            <a:r>
              <a:rPr lang="en-US" b="1" dirty="0">
                <a:latin typeface="Courier New"/>
                <a:cs typeface="Courier New"/>
              </a:rPr>
              <a:t> </a:t>
            </a:r>
            <a:r>
              <a:rPr lang="en-US" b="1" dirty="0" err="1">
                <a:latin typeface="Courier New"/>
                <a:cs typeface="Courier New"/>
              </a:rPr>
              <a:t>url</a:t>
            </a:r>
            <a:r>
              <a:rPr lang="en-US" b="1" dirty="0">
                <a:latin typeface="Courier New"/>
                <a:cs typeface="Courier New"/>
              </a:rPr>
              <a:t>(</a:t>
            </a:r>
            <a:r>
              <a:rPr lang="en-US" b="1" dirty="0">
                <a:solidFill>
                  <a:srgbClr val="A6A6A6"/>
                </a:solidFill>
                <a:latin typeface="Courier New"/>
                <a:cs typeface="Courier New"/>
              </a:rPr>
              <a:t>'</a:t>
            </a:r>
            <a:r>
              <a:rPr lang="en-US" b="1" dirty="0" err="1">
                <a:solidFill>
                  <a:srgbClr val="A6A6A6"/>
                </a:solidFill>
                <a:latin typeface="Courier New"/>
                <a:cs typeface="Courier New"/>
              </a:rPr>
              <a:t>orange.gif</a:t>
            </a:r>
            <a:r>
              <a:rPr lang="en-US" b="1" dirty="0">
                <a:solidFill>
                  <a:srgbClr val="A6A6A6"/>
                </a:solidFill>
                <a:latin typeface="Courier New"/>
                <a:cs typeface="Courier New"/>
              </a:rPr>
              <a:t>'</a:t>
            </a:r>
            <a:r>
              <a:rPr lang="en-US" b="1" dirty="0">
                <a:latin typeface="Courier New"/>
                <a:cs typeface="Courier New"/>
              </a:rPr>
              <a:t>);</a:t>
            </a:r>
          </a:p>
          <a:p>
            <a:r>
              <a:rPr lang="en-US" b="1" dirty="0">
                <a:latin typeface="Courier New"/>
                <a:cs typeface="Courier New"/>
              </a:rPr>
              <a:t>}</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Attributes</a:t>
            </a:r>
            <a:r>
              <a:rPr lang="fr-FR" dirty="0" smtClean="0">
                <a:ea typeface="ＭＳ Ｐゴシック" pitchFamily="34" charset="-128"/>
              </a:rPr>
              <a:t>: </a:t>
            </a:r>
            <a:r>
              <a:rPr lang="fr-FR" i="1" dirty="0" err="1" smtClean="0">
                <a:ea typeface="ＭＳ Ｐゴシック" pitchFamily="34" charset="-128"/>
              </a:rPr>
              <a:t>list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Image 8" descr="liste.png"/>
          <p:cNvPicPr>
            <a:picLocks noChangeAspect="1"/>
          </p:cNvPicPr>
          <p:nvPr/>
        </p:nvPicPr>
        <p:blipFill>
          <a:blip r:embed="rId4" cstate="print"/>
          <a:srcRect/>
          <a:stretch>
            <a:fillRect/>
          </a:stretch>
        </p:blipFill>
        <p:spPr bwMode="auto">
          <a:xfrm>
            <a:off x="6876256" y="3433564"/>
            <a:ext cx="1500188" cy="1457325"/>
          </a:xfrm>
          <a:prstGeom prst="rect">
            <a:avLst/>
          </a:prstGeom>
          <a:noFill/>
          <a:ln w="9525">
            <a:noFill/>
            <a:miter lim="800000"/>
            <a:headEnd/>
            <a:tailEnd/>
          </a:ln>
        </p:spPr>
      </p:pic>
    </p:spTree>
    <p:extLst>
      <p:ext uri="{BB962C8B-B14F-4D97-AF65-F5344CB8AC3E}">
        <p14:creationId xmlns:p14="http://schemas.microsoft.com/office/powerpoint/2010/main" val="280145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21937420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Debug</a:t>
            </a:r>
            <a:r>
              <a:rPr lang="fr-FR" dirty="0" smtClean="0">
                <a:ea typeface="ＭＳ Ｐゴシック" pitchFamily="34" charset="-128"/>
              </a:rPr>
              <a:t> in </a:t>
            </a:r>
            <a:r>
              <a:rPr lang="fr-FR" dirty="0" err="1" smtClean="0">
                <a:ea typeface="ＭＳ Ｐゴシック" pitchFamily="34" charset="-128"/>
              </a:rPr>
              <a:t>your</a:t>
            </a:r>
            <a:r>
              <a:rPr lang="fr-FR" dirty="0" smtClean="0">
                <a:ea typeface="ＭＳ Ｐゴシック" pitchFamily="34" charset="-128"/>
              </a:rPr>
              <a:t> browser</a:t>
            </a:r>
          </a:p>
        </p:txBody>
      </p:sp>
      <p:sp>
        <p:nvSpPr>
          <p:cNvPr id="18434" name="Espace réservé du contenu 2"/>
          <p:cNvSpPr>
            <a:spLocks noGrp="1"/>
          </p:cNvSpPr>
          <p:nvPr>
            <p:ph idx="1"/>
          </p:nvPr>
        </p:nvSpPr>
        <p:spPr>
          <a:xfrm>
            <a:off x="467544" y="1128713"/>
            <a:ext cx="8496944" cy="4230687"/>
          </a:xfrm>
        </p:spPr>
        <p:txBody>
          <a:bodyPr/>
          <a:lstStyle/>
          <a:p>
            <a:pPr marL="0" indent="0" algn="ctr">
              <a:buNone/>
            </a:pPr>
            <a:r>
              <a:rPr lang="en-US" dirty="0" smtClean="0">
                <a:ea typeface="ＭＳ Ｐゴシック" pitchFamily="34" charset="-128"/>
              </a:rPr>
              <a:t>Before we start off, how to debug your CSS!</a:t>
            </a:r>
          </a:p>
          <a:p>
            <a:endParaRPr lang="fr-FR" dirty="0" smtClean="0">
              <a:ea typeface="ＭＳ Ｐゴシック" pitchFamily="34" charset="-128"/>
            </a:endParaRPr>
          </a:p>
          <a:p>
            <a:r>
              <a:rPr lang="fr-FR" dirty="0" smtClean="0">
                <a:ea typeface="ＭＳ Ｐゴシック" pitchFamily="34" charset="-128"/>
              </a:rPr>
              <a:t>You </a:t>
            </a:r>
            <a:r>
              <a:rPr lang="fr-FR" dirty="0" err="1" smtClean="0">
                <a:ea typeface="ＭＳ Ｐゴシック" pitchFamily="34" charset="-128"/>
              </a:rPr>
              <a:t>can</a:t>
            </a:r>
            <a:r>
              <a:rPr lang="fr-FR" dirty="0" smtClean="0">
                <a:ea typeface="ＭＳ Ｐゴシック" pitchFamily="34" charset="-128"/>
              </a:rPr>
              <a:t> use </a:t>
            </a:r>
            <a:r>
              <a:rPr lang="fr-FR" dirty="0" err="1" smtClean="0">
                <a:ea typeface="ＭＳ Ｐゴシック" pitchFamily="34" charset="-128"/>
              </a:rPr>
              <a:t>your</a:t>
            </a:r>
            <a:r>
              <a:rPr lang="fr-FR" dirty="0" smtClean="0">
                <a:ea typeface="ＭＳ Ｐゴシック" pitchFamily="34" charset="-128"/>
              </a:rPr>
              <a:t> favorite browser to </a:t>
            </a:r>
            <a:r>
              <a:rPr lang="fr-FR" dirty="0" err="1" smtClean="0">
                <a:ea typeface="ＭＳ Ｐゴシック" pitchFamily="34" charset="-128"/>
              </a:rPr>
              <a:t>debug</a:t>
            </a:r>
            <a:endParaRPr lang="fr-FR" dirty="0" smtClean="0">
              <a:ea typeface="ＭＳ Ｐゴシック" pitchFamily="34" charset="-128"/>
            </a:endParaRPr>
          </a:p>
          <a:p>
            <a:pPr lvl="1"/>
            <a:r>
              <a:rPr lang="fr-FR" dirty="0" smtClean="0">
                <a:ea typeface="ＭＳ Ｐゴシック" pitchFamily="34" charset="-128"/>
              </a:rPr>
              <a:t>Right click on </a:t>
            </a:r>
            <a:r>
              <a:rPr lang="fr-FR" dirty="0" err="1" smtClean="0">
                <a:ea typeface="ＭＳ Ｐゴシック" pitchFamily="34" charset="-128"/>
              </a:rPr>
              <a:t>any</a:t>
            </a:r>
            <a:r>
              <a:rPr lang="fr-FR" dirty="0" smtClean="0">
                <a:ea typeface="ＭＳ Ｐゴシック" pitchFamily="34" charset="-128"/>
              </a:rPr>
              <a:t> </a:t>
            </a:r>
            <a:r>
              <a:rPr lang="fr-FR" dirty="0" err="1" smtClean="0">
                <a:ea typeface="ＭＳ Ｐゴシック" pitchFamily="34" charset="-128"/>
              </a:rPr>
              <a:t>element</a:t>
            </a:r>
            <a:r>
              <a:rPr lang="fr-FR" dirty="0" smtClean="0">
                <a:ea typeface="ＭＳ Ｐゴシック" pitchFamily="34" charset="-128"/>
              </a:rPr>
              <a:t> and select « </a:t>
            </a:r>
            <a:r>
              <a:rPr lang="fr-FR" dirty="0" err="1" smtClean="0">
                <a:ea typeface="ＭＳ Ｐゴシック" pitchFamily="34" charset="-128"/>
              </a:rPr>
              <a:t>Inspect</a:t>
            </a:r>
            <a:r>
              <a:rPr lang="fr-FR" dirty="0" smtClean="0">
                <a:ea typeface="ＭＳ Ｐゴシック" pitchFamily="34" charset="-128"/>
              </a:rPr>
              <a:t> </a:t>
            </a:r>
            <a:r>
              <a:rPr lang="fr-FR" dirty="0" err="1" smtClean="0">
                <a:ea typeface="ＭＳ Ｐゴシック" pitchFamily="34" charset="-128"/>
              </a:rPr>
              <a:t>element</a:t>
            </a:r>
            <a:r>
              <a:rPr lang="fr-FR" dirty="0" smtClean="0">
                <a:ea typeface="ＭＳ Ｐゴシック" pitchFamily="34" charset="-128"/>
              </a:rPr>
              <a:t> »</a:t>
            </a:r>
          </a:p>
          <a:p>
            <a:pPr lvl="1"/>
            <a:r>
              <a:rPr lang="fr-FR" dirty="0" err="1" smtClean="0">
                <a:ea typeface="ＭＳ Ｐゴシック" pitchFamily="34" charset="-128"/>
              </a:rPr>
              <a:t>Any</a:t>
            </a:r>
            <a:r>
              <a:rPr lang="fr-FR" dirty="0" smtClean="0">
                <a:ea typeface="ＭＳ Ｐゴシック" pitchFamily="34" charset="-128"/>
              </a:rPr>
              <a:t> CSS </a:t>
            </a:r>
            <a:r>
              <a:rPr lang="fr-FR" dirty="0" err="1" smtClean="0">
                <a:ea typeface="ＭＳ Ｐゴシック" pitchFamily="34" charset="-128"/>
              </a:rPr>
              <a:t>rule</a:t>
            </a:r>
            <a:r>
              <a:rPr lang="fr-FR" dirty="0" smtClean="0">
                <a:ea typeface="ＭＳ Ｐゴシック" pitchFamily="34" charset="-128"/>
              </a:rPr>
              <a:t> </a:t>
            </a:r>
            <a:r>
              <a:rPr lang="fr-FR" dirty="0" err="1" smtClean="0">
                <a:ea typeface="ＭＳ Ｐゴシック" pitchFamily="34" charset="-128"/>
              </a:rPr>
              <a:t>can</a:t>
            </a:r>
            <a:r>
              <a:rPr lang="fr-FR" dirty="0" smtClean="0">
                <a:ea typeface="ＭＳ Ｐゴシック" pitchFamily="34" charset="-128"/>
              </a:rPr>
              <a:t> </a:t>
            </a:r>
            <a:r>
              <a:rPr lang="fr-FR" dirty="0" err="1" smtClean="0">
                <a:ea typeface="ＭＳ Ｐゴシック" pitchFamily="34" charset="-128"/>
              </a:rPr>
              <a:t>be</a:t>
            </a:r>
            <a:r>
              <a:rPr lang="fr-FR" dirty="0" smtClean="0">
                <a:ea typeface="ＭＳ Ｐゴシック" pitchFamily="34" charset="-128"/>
              </a:rPr>
              <a:t> </a:t>
            </a:r>
            <a:r>
              <a:rPr lang="fr-FR" dirty="0" err="1" smtClean="0">
                <a:ea typeface="ＭＳ Ｐゴシック" pitchFamily="34" charset="-128"/>
              </a:rPr>
              <a:t>edited</a:t>
            </a:r>
            <a:endParaRPr lang="fr-FR" dirty="0" smtClean="0">
              <a:ea typeface="ＭＳ Ｐゴシック" pitchFamily="34" charset="-128"/>
            </a:endParaRPr>
          </a:p>
          <a:p>
            <a:pPr lvl="1"/>
            <a:r>
              <a:rPr lang="fr-FR" dirty="0" smtClean="0">
                <a:ea typeface="ＭＳ Ｐゴシック" pitchFamily="34" charset="-128"/>
              </a:rPr>
              <a:t>You </a:t>
            </a:r>
            <a:r>
              <a:rPr lang="fr-FR" dirty="0" err="1" smtClean="0">
                <a:ea typeface="ＭＳ Ｐゴシック" pitchFamily="34" charset="-128"/>
              </a:rPr>
              <a:t>can</a:t>
            </a:r>
            <a:r>
              <a:rPr lang="fr-FR" dirty="0" smtClean="0">
                <a:ea typeface="ＭＳ Ｐゴシック" pitchFamily="34" charset="-128"/>
              </a:rPr>
              <a:t> </a:t>
            </a:r>
            <a:r>
              <a:rPr lang="fr-FR" dirty="0" err="1" smtClean="0">
                <a:ea typeface="ＭＳ Ｐゴシック" pitchFamily="34" charset="-128"/>
              </a:rPr>
              <a:t>even</a:t>
            </a:r>
            <a:r>
              <a:rPr lang="fr-FR" dirty="0" smtClean="0">
                <a:ea typeface="ＭＳ Ｐゴシック" pitchFamily="34" charset="-128"/>
              </a:rPr>
              <a:t> </a:t>
            </a:r>
            <a:r>
              <a:rPr lang="fr-FR" dirty="0" err="1" smtClean="0">
                <a:ea typeface="ＭＳ Ｐゴシック" pitchFamily="34" charset="-128"/>
              </a:rPr>
              <a:t>add</a:t>
            </a:r>
            <a:r>
              <a:rPr lang="fr-FR" dirty="0" smtClean="0">
                <a:ea typeface="ＭＳ Ｐゴシック" pitchFamily="34" charset="-128"/>
              </a:rPr>
              <a:t> CSS in </a:t>
            </a:r>
            <a:r>
              <a:rPr lang="fr-FR" dirty="0" err="1" smtClean="0">
                <a:ea typeface="ＭＳ Ｐゴシック" pitchFamily="34" charset="-128"/>
              </a:rPr>
              <a:t>your</a:t>
            </a:r>
            <a:r>
              <a:rPr lang="fr-FR" dirty="0" smtClean="0">
                <a:ea typeface="ＭＳ Ｐゴシック" pitchFamily="34" charset="-128"/>
              </a:rPr>
              <a:t> browser</a:t>
            </a:r>
          </a:p>
          <a:p>
            <a:r>
              <a:rPr lang="fr-FR" dirty="0" smtClean="0">
                <a:ea typeface="ＭＳ Ｐゴシック" pitchFamily="34" charset="-128"/>
              </a:rPr>
              <a:t>Be </a:t>
            </a:r>
            <a:r>
              <a:rPr lang="fr-FR" dirty="0" err="1" smtClean="0">
                <a:ea typeface="ＭＳ Ｐゴシック" pitchFamily="34" charset="-128"/>
              </a:rPr>
              <a:t>careful</a:t>
            </a:r>
            <a:r>
              <a:rPr lang="fr-FR" dirty="0" smtClean="0">
                <a:ea typeface="ＭＳ Ｐゴシック" pitchFamily="34" charset="-128"/>
              </a:rPr>
              <a:t>, if </a:t>
            </a:r>
            <a:r>
              <a:rPr lang="fr-FR" dirty="0" err="1" smtClean="0">
                <a:ea typeface="ＭＳ Ｐゴシック" pitchFamily="34" charset="-128"/>
              </a:rPr>
              <a:t>you</a:t>
            </a:r>
            <a:r>
              <a:rPr lang="fr-FR" dirty="0" smtClean="0">
                <a:ea typeface="ＭＳ Ｐゴシック" pitchFamily="34" charset="-128"/>
              </a:rPr>
              <a:t> </a:t>
            </a:r>
            <a:r>
              <a:rPr lang="fr-FR" dirty="0" err="1" smtClean="0">
                <a:ea typeface="ＭＳ Ｐゴシック" pitchFamily="34" charset="-128"/>
              </a:rPr>
              <a:t>refresh</a:t>
            </a:r>
            <a:r>
              <a:rPr lang="fr-FR" dirty="0" smtClean="0">
                <a:ea typeface="ＭＳ Ｐゴシック" pitchFamily="34" charset="-128"/>
              </a:rPr>
              <a:t>, all modification </a:t>
            </a:r>
            <a:r>
              <a:rPr lang="fr-FR" dirty="0" err="1" smtClean="0">
                <a:ea typeface="ＭＳ Ｐゴシック" pitchFamily="34" charset="-128"/>
              </a:rPr>
              <a:t>will</a:t>
            </a:r>
            <a:r>
              <a:rPr lang="fr-FR" dirty="0" smtClean="0">
                <a:ea typeface="ＭＳ Ｐゴシック" pitchFamily="34" charset="-128"/>
              </a:rPr>
              <a:t> </a:t>
            </a:r>
            <a:r>
              <a:rPr lang="fr-FR" dirty="0" err="1" smtClean="0">
                <a:ea typeface="ＭＳ Ｐゴシック" pitchFamily="34" charset="-128"/>
              </a:rPr>
              <a:t>be</a:t>
            </a:r>
            <a:r>
              <a:rPr lang="fr-FR" dirty="0" smtClean="0">
                <a:ea typeface="ＭＳ Ｐゴシック" pitchFamily="34" charset="-128"/>
              </a:rPr>
              <a:t> </a:t>
            </a:r>
            <a:r>
              <a:rPr lang="fr-FR" dirty="0" err="1" smtClean="0">
                <a:ea typeface="ＭＳ Ｐゴシック" pitchFamily="34" charset="-128"/>
              </a:rPr>
              <a:t>lost</a:t>
            </a:r>
            <a:r>
              <a:rPr lang="fr-FR" dirty="0" smtClean="0">
                <a:ea typeface="ＭＳ Ｐゴシック" pitchFamily="34" charset="-128"/>
              </a:rPr>
              <a:t> </a:t>
            </a:r>
            <a:r>
              <a:rPr lang="fr-FR" dirty="0" smtClean="0">
                <a:ea typeface="ＭＳ Ｐゴシック" pitchFamily="34" charset="-128"/>
                <a:sym typeface="Wingdings" panose="05000000000000000000" pitchFamily="2" charset="2"/>
              </a:rPr>
              <a:t></a:t>
            </a:r>
            <a:endParaRPr lang="fr-FR" dirty="0" smtClean="0">
              <a:ea typeface="ＭＳ Ｐゴシック" pitchFamily="34" charset="-128"/>
            </a:endParaRPr>
          </a:p>
          <a:p>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80610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Debug</a:t>
            </a:r>
            <a:r>
              <a:rPr lang="fr-FR" dirty="0" smtClean="0">
                <a:ea typeface="ＭＳ Ｐゴシック" pitchFamily="34" charset="-128"/>
              </a:rPr>
              <a:t> in </a:t>
            </a:r>
            <a:r>
              <a:rPr lang="fr-FR" dirty="0" err="1" smtClean="0">
                <a:ea typeface="ＭＳ Ｐゴシック" pitchFamily="34" charset="-128"/>
              </a:rPr>
              <a:t>your</a:t>
            </a:r>
            <a:r>
              <a:rPr lang="fr-FR" dirty="0" smtClean="0">
                <a:ea typeface="ＭＳ Ｐゴシック" pitchFamily="34" charset="-128"/>
              </a:rPr>
              <a:t> browser</a:t>
            </a:r>
          </a:p>
        </p:txBody>
      </p:sp>
      <p:sp>
        <p:nvSpPr>
          <p:cNvPr id="18434" name="Espace réservé du contenu 2"/>
          <p:cNvSpPr>
            <a:spLocks noGrp="1"/>
          </p:cNvSpPr>
          <p:nvPr>
            <p:ph idx="1"/>
          </p:nvPr>
        </p:nvSpPr>
        <p:spPr>
          <a:xfrm>
            <a:off x="467544" y="1128713"/>
            <a:ext cx="8280920" cy="4230687"/>
          </a:xfrm>
        </p:spPr>
        <p:txBody>
          <a:bodyPr/>
          <a:lstStyle/>
          <a:p>
            <a:r>
              <a:rPr lang="fr-FR" dirty="0" err="1" smtClean="0">
                <a:ea typeface="ＭＳ Ｐゴシック" pitchFamily="34" charset="-128"/>
              </a:rPr>
              <a:t>Example</a:t>
            </a:r>
            <a:r>
              <a:rPr lang="fr-FR" dirty="0" smtClean="0">
                <a:ea typeface="ＭＳ Ｐゴシック" pitchFamily="34" charset="-128"/>
              </a:rPr>
              <a:t> in Chrome:</a:t>
            </a:r>
            <a:endParaRPr lang="en-US" dirty="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1057388" y="1777380"/>
            <a:ext cx="7029224" cy="303657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87297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1/2</a:t>
            </a:r>
            <a:endParaRPr lang="fr-FR" dirty="0"/>
          </a:p>
        </p:txBody>
      </p:sp>
      <p:sp>
        <p:nvSpPr>
          <p:cNvPr id="3" name="Espace réservé du contenu 2"/>
          <p:cNvSpPr>
            <a:spLocks noGrp="1"/>
          </p:cNvSpPr>
          <p:nvPr>
            <p:ph idx="1"/>
          </p:nvPr>
        </p:nvSpPr>
        <p:spPr/>
        <p:txBody>
          <a:bodyPr/>
          <a:lstStyle/>
          <a:p>
            <a:r>
              <a:rPr lang="fr-FR" sz="2800" dirty="0" err="1" smtClean="0"/>
              <a:t>Create</a:t>
            </a:r>
            <a:r>
              <a:rPr lang="fr-FR" sz="2800" dirty="0" smtClean="0"/>
              <a:t> </a:t>
            </a:r>
            <a:r>
              <a:rPr lang="fr-FR" sz="2800" dirty="0" err="1" smtClean="0"/>
              <a:t>your</a:t>
            </a:r>
            <a:r>
              <a:rPr lang="fr-FR" sz="2800" dirty="0" smtClean="0"/>
              <a:t> </a:t>
            </a:r>
            <a:r>
              <a:rPr lang="fr-FR" sz="2800" dirty="0" err="1" smtClean="0"/>
              <a:t>own</a:t>
            </a:r>
            <a:r>
              <a:rPr lang="fr-FR" sz="2800" dirty="0" smtClean="0"/>
              <a:t> design!</a:t>
            </a:r>
          </a:p>
          <a:p>
            <a:pPr lvl="1"/>
            <a:r>
              <a:rPr lang="fr-FR" dirty="0" smtClean="0"/>
              <a:t>Update </a:t>
            </a:r>
            <a:r>
              <a:rPr lang="fr-FR" dirty="0" err="1" smtClean="0"/>
              <a:t>your</a:t>
            </a:r>
            <a:r>
              <a:rPr lang="fr-FR" dirty="0" smtClean="0"/>
              <a:t> </a:t>
            </a:r>
            <a:r>
              <a:rPr lang="fr-FR" dirty="0" err="1" smtClean="0"/>
              <a:t>resume</a:t>
            </a:r>
            <a:r>
              <a:rPr lang="fr-FR" dirty="0" smtClean="0"/>
              <a:t> web page</a:t>
            </a:r>
          </a:p>
          <a:p>
            <a:pPr lvl="1"/>
            <a:r>
              <a:rPr lang="fr-FR" dirty="0" err="1" smtClean="0"/>
              <a:t>Add</a:t>
            </a:r>
            <a:r>
              <a:rPr lang="fr-FR" dirty="0" smtClean="0"/>
              <a:t> a </a:t>
            </a:r>
            <a:r>
              <a:rPr lang="fr-FR" dirty="0" err="1" smtClean="0"/>
              <a:t>link</a:t>
            </a:r>
            <a:r>
              <a:rPr lang="fr-FR" dirty="0" smtClean="0"/>
              <a:t> to a </a:t>
            </a:r>
            <a:r>
              <a:rPr lang="fr-FR" dirty="0" err="1" smtClean="0"/>
              <a:t>external</a:t>
            </a:r>
            <a:r>
              <a:rPr lang="fr-FR" dirty="0" smtClean="0"/>
              <a:t> </a:t>
            </a:r>
            <a:r>
              <a:rPr lang="fr-FR" dirty="0" err="1" smtClean="0"/>
              <a:t>stylesheet</a:t>
            </a:r>
            <a:endParaRPr lang="fr-FR" dirty="0" smtClean="0"/>
          </a:p>
          <a:p>
            <a:pPr lvl="1"/>
            <a:r>
              <a:rPr lang="fr-FR" dirty="0" smtClean="0"/>
              <a:t>You </a:t>
            </a:r>
            <a:r>
              <a:rPr lang="fr-FR" dirty="0" err="1" smtClean="0"/>
              <a:t>can</a:t>
            </a:r>
            <a:r>
              <a:rPr lang="fr-FR" dirty="0" smtClean="0"/>
              <a:t> </a:t>
            </a:r>
            <a:r>
              <a:rPr lang="fr-FR" dirty="0" err="1" smtClean="0"/>
              <a:t>add</a:t>
            </a:r>
            <a:r>
              <a:rPr lang="fr-FR" dirty="0" smtClean="0"/>
              <a:t> HTML tags if </a:t>
            </a:r>
            <a:r>
              <a:rPr lang="fr-FR" dirty="0" err="1" smtClean="0"/>
              <a:t>you</a:t>
            </a:r>
            <a:r>
              <a:rPr lang="fr-FR" dirty="0" smtClean="0"/>
              <a:t> </a:t>
            </a:r>
            <a:r>
              <a:rPr lang="fr-FR" dirty="0" err="1" smtClean="0"/>
              <a:t>want</a:t>
            </a:r>
            <a:endParaRPr lang="fr-FR" dirty="0" smtClean="0"/>
          </a:p>
          <a:p>
            <a:r>
              <a:rPr lang="fr-FR" dirty="0" smtClean="0"/>
              <a:t>Use maximum CSS </a:t>
            </a:r>
            <a:r>
              <a:rPr lang="fr-FR" dirty="0" err="1" smtClean="0"/>
              <a:t>properties</a:t>
            </a:r>
            <a:r>
              <a:rPr lang="fr-FR" dirty="0" smtClean="0"/>
              <a:t> </a:t>
            </a:r>
            <a:r>
              <a:rPr lang="fr-FR" dirty="0" err="1" smtClean="0"/>
              <a:t>we</a:t>
            </a:r>
            <a:r>
              <a:rPr lang="fr-FR" dirty="0" smtClean="0"/>
              <a:t> </a:t>
            </a:r>
            <a:r>
              <a:rPr lang="fr-FR" dirty="0" err="1" smtClean="0"/>
              <a:t>just</a:t>
            </a:r>
            <a:r>
              <a:rPr lang="fr-FR" dirty="0" smtClean="0"/>
              <a:t> </a:t>
            </a:r>
            <a:r>
              <a:rPr lang="fr-FR" dirty="0" err="1" smtClean="0"/>
              <a:t>saw</a:t>
            </a:r>
            <a:r>
              <a:rPr lang="fr-FR" dirty="0"/>
              <a:t>!</a:t>
            </a:r>
            <a:endParaRPr lang="fr-FR" dirty="0" smtClean="0"/>
          </a:p>
          <a:p>
            <a:pPr lvl="1"/>
            <a:r>
              <a:rPr lang="fr-FR" dirty="0" err="1" smtClean="0"/>
              <a:t>Margins</a:t>
            </a:r>
            <a:r>
              <a:rPr lang="fr-FR" dirty="0"/>
              <a:t>,</a:t>
            </a:r>
            <a:r>
              <a:rPr lang="fr-FR" dirty="0" smtClean="0"/>
              <a:t> </a:t>
            </a:r>
            <a:r>
              <a:rPr lang="fr-FR" dirty="0" err="1" smtClean="0"/>
              <a:t>Paddings</a:t>
            </a:r>
            <a:r>
              <a:rPr lang="fr-FR" dirty="0" smtClean="0"/>
              <a:t> &amp; Border</a:t>
            </a:r>
          </a:p>
          <a:p>
            <a:pPr lvl="1"/>
            <a:r>
              <a:rPr lang="fr-FR" dirty="0" err="1" smtClean="0"/>
              <a:t>Texts</a:t>
            </a:r>
            <a:r>
              <a:rPr lang="fr-FR" dirty="0" smtClean="0"/>
              <a:t> </a:t>
            </a:r>
            <a:r>
              <a:rPr lang="fr-FR" dirty="0" err="1" smtClean="0"/>
              <a:t>properties</a:t>
            </a:r>
            <a:r>
              <a:rPr lang="fr-FR" dirty="0" smtClean="0"/>
              <a:t>, </a:t>
            </a:r>
            <a:r>
              <a:rPr lang="fr-FR" dirty="0" err="1" smtClean="0"/>
              <a:t>Colors</a:t>
            </a:r>
            <a:r>
              <a:rPr lang="fr-FR" dirty="0" smtClean="0"/>
              <a:t>, Size unit</a:t>
            </a:r>
          </a:p>
          <a:p>
            <a:pPr lvl="1"/>
            <a:r>
              <a:rPr lang="fr-FR" dirty="0" smtClean="0"/>
              <a:t>List-Style</a:t>
            </a:r>
          </a:p>
          <a:p>
            <a:pPr lvl="1"/>
            <a:r>
              <a:rPr lang="fr-FR" dirty="0" smtClean="0"/>
              <a:t>Background</a:t>
            </a:r>
          </a:p>
          <a:p>
            <a:pPr lvl="2"/>
            <a:endParaRPr lang="fr-FR" dirty="0" smtClean="0"/>
          </a:p>
          <a:p>
            <a:pPr lvl="2"/>
            <a:endParaRPr lang="fr-FR" dirty="0" smtClean="0"/>
          </a:p>
        </p:txBody>
      </p:sp>
      <p:sp>
        <p:nvSpPr>
          <p:cNvPr id="4" name="Espace réservé du contenu 3"/>
          <p:cNvSpPr>
            <a:spLocks noGrp="1"/>
          </p:cNvSpPr>
          <p:nvPr>
            <p:ph sz="quarter" idx="13"/>
          </p:nvPr>
        </p:nvSpPr>
        <p:spPr/>
        <p:txBody>
          <a:bodyPr/>
          <a:lstStyle/>
          <a:p>
            <a:r>
              <a:rPr lang="fr-FR" dirty="0">
                <a:ea typeface="ＭＳ Ｐゴシック" pitchFamily="34" charset="-128"/>
              </a:rPr>
              <a:t>How to CSS</a:t>
            </a:r>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90603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2/2 – </a:t>
            </a:r>
            <a:r>
              <a:rPr lang="fr-FR" dirty="0" err="1" smtClean="0"/>
              <a:t>Example</a:t>
            </a:r>
            <a:r>
              <a:rPr lang="fr-FR" dirty="0" smtClean="0"/>
              <a:t> </a:t>
            </a:r>
            <a:r>
              <a:rPr lang="fr-FR" dirty="0" err="1" smtClean="0"/>
              <a:t>rendering</a:t>
            </a:r>
            <a:endParaRPr lang="fr-FR" dirty="0"/>
          </a:p>
        </p:txBody>
      </p:sp>
      <p:sp>
        <p:nvSpPr>
          <p:cNvPr id="4" name="Espace réservé du contenu 3"/>
          <p:cNvSpPr>
            <a:spLocks noGrp="1"/>
          </p:cNvSpPr>
          <p:nvPr>
            <p:ph sz="quarter" idx="13"/>
          </p:nvPr>
        </p:nvSpPr>
        <p:spPr/>
        <p:txBody>
          <a:bodyPr/>
          <a:lstStyle/>
          <a:p>
            <a:r>
              <a:rPr lang="fr-FR" dirty="0">
                <a:ea typeface="ＭＳ Ｐゴシック" pitchFamily="34" charset="-128"/>
              </a:rPr>
              <a:t>How to CSS</a:t>
            </a:r>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Image 8"/>
          <p:cNvPicPr>
            <a:picLocks noChangeAspect="1"/>
          </p:cNvPicPr>
          <p:nvPr/>
        </p:nvPicPr>
        <p:blipFill>
          <a:blip r:embed="rId3"/>
          <a:stretch>
            <a:fillRect/>
          </a:stretch>
        </p:blipFill>
        <p:spPr>
          <a:xfrm>
            <a:off x="1172607" y="992738"/>
            <a:ext cx="2823329" cy="41320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p:cNvPicPr>
            <a:picLocks noChangeAspect="1"/>
          </p:cNvPicPr>
          <p:nvPr/>
        </p:nvPicPr>
        <p:blipFill rotWithShape="1">
          <a:blip r:embed="rId4"/>
          <a:srcRect t="1544"/>
          <a:stretch/>
        </p:blipFill>
        <p:spPr>
          <a:xfrm>
            <a:off x="5004048" y="992738"/>
            <a:ext cx="2822156" cy="411702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1112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Before</a:t>
            </a:r>
            <a:r>
              <a:rPr lang="fr-FR" dirty="0">
                <a:ea typeface="ＭＳ Ｐゴシック" pitchFamily="34" charset="-128"/>
              </a:rPr>
              <a:t> </a:t>
            </a:r>
            <a:r>
              <a:rPr lang="fr-FR" dirty="0" err="1" smtClean="0">
                <a:ea typeface="ＭＳ Ｐゴシック" pitchFamily="34" charset="-128"/>
              </a:rPr>
              <a:t>diving</a:t>
            </a:r>
            <a:r>
              <a:rPr lang="fr-FR" dirty="0" smtClean="0">
                <a:ea typeface="ＭＳ Ｐゴシック" pitchFamily="34" charset="-128"/>
              </a:rPr>
              <a:t> in…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ea typeface="ＭＳ Ｐゴシック" pitchFamily="34" charset="-128"/>
              </a:rPr>
              <a:t>HTML, CSS and JavaScript have different tasks:</a:t>
            </a:r>
          </a:p>
          <a:p>
            <a:pPr lvl="1"/>
            <a:r>
              <a:rPr lang="fr-FR" dirty="0" smtClean="0">
                <a:ea typeface="ＭＳ Ｐゴシック" pitchFamily="34" charset="-128"/>
              </a:rPr>
              <a:t>HTML:</a:t>
            </a:r>
          </a:p>
          <a:p>
            <a:pPr lvl="2"/>
            <a:r>
              <a:rPr lang="fr-FR" dirty="0" err="1" smtClean="0">
                <a:ea typeface="ＭＳ Ｐゴシック" pitchFamily="34" charset="-128"/>
              </a:rPr>
              <a:t>Create</a:t>
            </a:r>
            <a:r>
              <a:rPr lang="fr-FR" dirty="0" smtClean="0">
                <a:ea typeface="ＭＳ Ｐゴシック" pitchFamily="34" charset="-128"/>
              </a:rPr>
              <a:t> the page structure</a:t>
            </a:r>
          </a:p>
          <a:p>
            <a:pPr lvl="2"/>
            <a:r>
              <a:rPr lang="fr-FR" dirty="0" err="1">
                <a:ea typeface="ＭＳ Ｐゴシック" pitchFamily="34" charset="-128"/>
              </a:rPr>
              <a:t>D</a:t>
            </a:r>
            <a:r>
              <a:rPr lang="fr-FR" dirty="0" err="1" smtClean="0">
                <a:ea typeface="ＭＳ Ｐゴシック" pitchFamily="34" charset="-128"/>
              </a:rPr>
              <a:t>efine</a:t>
            </a:r>
            <a:r>
              <a:rPr lang="fr-FR" dirty="0" smtClean="0">
                <a:ea typeface="ＭＳ Ｐゴシック" pitchFamily="34" charset="-128"/>
              </a:rPr>
              <a:t> the content (</a:t>
            </a:r>
            <a:r>
              <a:rPr lang="fr-FR" dirty="0" err="1" smtClean="0">
                <a:ea typeface="ＭＳ Ｐゴシック" pitchFamily="34" charset="-128"/>
              </a:rPr>
              <a:t>pictures</a:t>
            </a:r>
            <a:r>
              <a:rPr lang="fr-FR" dirty="0" smtClean="0">
                <a:ea typeface="ＭＳ Ｐゴシック" pitchFamily="34" charset="-128"/>
              </a:rPr>
              <a:t>, </a:t>
            </a:r>
            <a:r>
              <a:rPr lang="fr-FR" dirty="0" err="1" smtClean="0">
                <a:ea typeface="ＭＳ Ｐゴシック" pitchFamily="34" charset="-128"/>
              </a:rPr>
              <a:t>text</a:t>
            </a:r>
            <a:r>
              <a:rPr lang="fr-FR" dirty="0" smtClean="0">
                <a:ea typeface="ＭＳ Ｐゴシック" pitchFamily="34" charset="-128"/>
              </a:rPr>
              <a:t>…)</a:t>
            </a:r>
            <a:endParaRPr lang="en-US" dirty="0" smtClean="0">
              <a:ea typeface="ＭＳ Ｐゴシック" pitchFamily="34" charset="-128"/>
            </a:endParaRPr>
          </a:p>
          <a:p>
            <a:pPr lvl="1"/>
            <a:r>
              <a:rPr lang="fr-FR" sz="2400" dirty="0" smtClean="0">
                <a:ea typeface="ＭＳ Ｐゴシック" pitchFamily="34" charset="-128"/>
              </a:rPr>
              <a:t>CSS:</a:t>
            </a:r>
          </a:p>
          <a:p>
            <a:pPr lvl="2"/>
            <a:r>
              <a:rPr lang="fr-FR" sz="2000" dirty="0" err="1" smtClean="0">
                <a:ea typeface="ＭＳ Ｐゴシック" pitchFamily="34" charset="-128"/>
              </a:rPr>
              <a:t>Makes</a:t>
            </a:r>
            <a:r>
              <a:rPr lang="fr-FR" sz="2000" dirty="0" smtClean="0">
                <a:ea typeface="ＭＳ Ｐゴシック" pitchFamily="34" charset="-128"/>
              </a:rPr>
              <a:t> </a:t>
            </a:r>
            <a:r>
              <a:rPr lang="fr-FR" sz="2000" dirty="0" err="1" smtClean="0">
                <a:ea typeface="ＭＳ Ｐゴシック" pitchFamily="34" charset="-128"/>
              </a:rPr>
              <a:t>your</a:t>
            </a:r>
            <a:r>
              <a:rPr lang="fr-FR" sz="2000" dirty="0" smtClean="0">
                <a:ea typeface="ＭＳ Ｐゴシック" pitchFamily="34" charset="-128"/>
              </a:rPr>
              <a:t> page </a:t>
            </a:r>
            <a:r>
              <a:rPr lang="fr-FR" sz="2000" dirty="0" err="1" smtClean="0">
                <a:ea typeface="ＭＳ Ｐゴシック" pitchFamily="34" charset="-128"/>
              </a:rPr>
              <a:t>beautiful</a:t>
            </a:r>
            <a:endParaRPr lang="fr-FR" sz="2000" dirty="0" smtClean="0">
              <a:ea typeface="ＭＳ Ｐゴシック" pitchFamily="34" charset="-128"/>
            </a:endParaRPr>
          </a:p>
          <a:p>
            <a:pPr lvl="1"/>
            <a:r>
              <a:rPr lang="fr-FR" sz="2400" dirty="0" smtClean="0">
                <a:ea typeface="ＭＳ Ｐゴシック" pitchFamily="34" charset="-128"/>
              </a:rPr>
              <a:t>JavaScript:</a:t>
            </a:r>
          </a:p>
          <a:p>
            <a:pPr lvl="2"/>
            <a:r>
              <a:rPr lang="fr-FR" dirty="0" err="1" smtClean="0">
                <a:ea typeface="ＭＳ Ｐゴシック" pitchFamily="34" charset="-128"/>
              </a:rPr>
              <a:t>Create</a:t>
            </a:r>
            <a:r>
              <a:rPr lang="fr-FR" dirty="0" smtClean="0">
                <a:ea typeface="ＭＳ Ｐゴシック" pitchFamily="34" charset="-128"/>
              </a:rPr>
              <a:t> interactions </a:t>
            </a:r>
            <a:r>
              <a:rPr lang="fr-FR" dirty="0" err="1" smtClean="0">
                <a:ea typeface="ＭＳ Ｐゴシック" pitchFamily="34" charset="-128"/>
              </a:rPr>
              <a:t>with</a:t>
            </a:r>
            <a:r>
              <a:rPr lang="fr-FR" dirty="0" smtClean="0">
                <a:ea typeface="ＭＳ Ｐゴシック" pitchFamily="34" charset="-128"/>
              </a:rPr>
              <a:t> user (buttons, validation, …)</a:t>
            </a:r>
          </a:p>
          <a:p>
            <a:pPr lvl="2"/>
            <a:r>
              <a:rPr lang="fr-FR" sz="2000" dirty="0" err="1" smtClean="0">
                <a:ea typeface="ＭＳ Ｐゴシック" pitchFamily="34" charset="-128"/>
              </a:rPr>
              <a:t>Create</a:t>
            </a:r>
            <a:r>
              <a:rPr lang="fr-FR" sz="2000" dirty="0" smtClean="0">
                <a:ea typeface="ＭＳ Ｐゴシック" pitchFamily="34" charset="-128"/>
              </a:rPr>
              <a:t> interactions </a:t>
            </a:r>
            <a:r>
              <a:rPr lang="fr-FR" sz="2000" dirty="0" err="1" smtClean="0">
                <a:ea typeface="ＭＳ Ｐゴシック" pitchFamily="34" charset="-128"/>
              </a:rPr>
              <a:t>with</a:t>
            </a:r>
            <a:r>
              <a:rPr lang="fr-FR" sz="2000" dirty="0" smtClean="0">
                <a:ea typeface="ＭＳ Ｐゴシック" pitchFamily="34" charset="-128"/>
              </a:rPr>
              <a:t> browse</a:t>
            </a:r>
            <a:r>
              <a:rPr lang="fr-FR" dirty="0" smtClean="0">
                <a:ea typeface="ＭＳ Ｐゴシック" pitchFamily="34" charset="-128"/>
              </a:rPr>
              <a:t>r (</a:t>
            </a:r>
            <a:r>
              <a:rPr lang="fr-FR" dirty="0" err="1" smtClean="0">
                <a:ea typeface="ＭＳ Ｐゴシック" pitchFamily="34" charset="-128"/>
              </a:rPr>
              <a:t>redirect</a:t>
            </a:r>
            <a:r>
              <a:rPr lang="fr-FR" dirty="0" smtClean="0">
                <a:ea typeface="ＭＳ Ｐゴシック" pitchFamily="34" charset="-128"/>
              </a:rPr>
              <a:t>, set data, …)</a:t>
            </a:r>
            <a:endParaRPr lang="fr-FR" sz="2000" dirty="0" smtClean="0">
              <a:ea typeface="ＭＳ Ｐゴシック" pitchFamily="34" charset="-128"/>
            </a:endParaRPr>
          </a:p>
          <a:p>
            <a:pPr lvl="2"/>
            <a:r>
              <a:rPr lang="fr-FR" sz="2000" dirty="0" smtClean="0">
                <a:ea typeface="ＭＳ Ｐゴシック" pitchFamily="34" charset="-128"/>
              </a:rPr>
              <a:t>Look </a:t>
            </a:r>
            <a:r>
              <a:rPr lang="fr-FR" sz="2000" dirty="0" err="1" smtClean="0">
                <a:ea typeface="ＭＳ Ｐゴシック" pitchFamily="34" charset="-128"/>
              </a:rPr>
              <a:t>like</a:t>
            </a:r>
            <a:r>
              <a:rPr lang="fr-FR" sz="2000" dirty="0" smtClean="0">
                <a:ea typeface="ＭＳ Ｐゴシック" pitchFamily="34" charset="-128"/>
              </a:rPr>
              <a:t> </a:t>
            </a:r>
            <a:r>
              <a:rPr lang="fr-FR" sz="2000" dirty="0" err="1" smtClean="0">
                <a:ea typeface="ＭＳ Ｐゴシック" pitchFamily="34" charset="-128"/>
              </a:rPr>
              <a:t>any</a:t>
            </a:r>
            <a:r>
              <a:rPr lang="fr-FR" sz="2000" dirty="0" smtClean="0">
                <a:ea typeface="ＭＳ Ｐゴシック" pitchFamily="34" charset="-128"/>
              </a:rPr>
              <a:t> </a:t>
            </a:r>
            <a:r>
              <a:rPr lang="fr-FR" sz="2000" dirty="0" err="1" smtClean="0">
                <a:ea typeface="ＭＳ Ｐゴシック" pitchFamily="34" charset="-128"/>
              </a:rPr>
              <a:t>other</a:t>
            </a:r>
            <a:r>
              <a:rPr lang="fr-FR" sz="2000" dirty="0" smtClean="0">
                <a:ea typeface="ＭＳ Ｐゴシック" pitchFamily="34" charset="-128"/>
              </a:rPr>
              <a:t> </a:t>
            </a:r>
            <a:r>
              <a:rPr lang="fr-FR" sz="2000" dirty="0" err="1" smtClean="0">
                <a:ea typeface="ＭＳ Ｐゴシック" pitchFamily="34" charset="-128"/>
              </a:rPr>
              <a:t>functional</a:t>
            </a:r>
            <a:r>
              <a:rPr lang="fr-FR" sz="2000" dirty="0" smtClean="0">
                <a:ea typeface="ＭＳ Ｐゴシック" pitchFamily="34" charset="-128"/>
              </a:rPr>
              <a:t> </a:t>
            </a:r>
            <a:r>
              <a:rPr lang="fr-FR" sz="2000" dirty="0" err="1" smtClean="0">
                <a:ea typeface="ＭＳ Ｐゴシック" pitchFamily="34" charset="-128"/>
              </a:rPr>
              <a:t>language</a:t>
            </a:r>
            <a:r>
              <a:rPr lang="fr-FR" sz="2000" dirty="0" smtClean="0">
                <a:ea typeface="ＭＳ Ｐゴシック" pitchFamily="34" charset="-128"/>
              </a:rPr>
              <a:t> (</a:t>
            </a:r>
            <a:r>
              <a:rPr lang="fr-FR" sz="2000" dirty="0" err="1" smtClean="0">
                <a:ea typeface="ＭＳ Ｐゴシック" pitchFamily="34" charset="-128"/>
              </a:rPr>
              <a:t>loops</a:t>
            </a:r>
            <a:r>
              <a:rPr lang="fr-FR" sz="2000" dirty="0" smtClean="0">
                <a:ea typeface="ＭＳ Ｐゴシック" pitchFamily="34" charset="-128"/>
              </a:rPr>
              <a:t>, variables, …)</a:t>
            </a:r>
          </a:p>
          <a:p>
            <a:pPr lvl="2"/>
            <a:endParaRPr lang="en-US" sz="2000" dirty="0" smtClean="0">
              <a:ea typeface="ＭＳ Ｐゴシック" pitchFamily="34" charset="-128"/>
            </a:endParaRPr>
          </a:p>
          <a:p>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Float</a:t>
            </a:r>
            <a:r>
              <a:rPr lang="fr-FR" dirty="0" smtClean="0"/>
              <a:t> &amp; Position</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pic>
        <p:nvPicPr>
          <p:cNvPr id="3074" name="Picture 2" descr="http://2003.sonicresearch.org/ssrg.emulationzone.org/tomhack/images/laputa/SNAP0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857500"/>
            <a:ext cx="3048000" cy="213360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790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Understand</a:t>
            </a:r>
            <a:r>
              <a:rPr lang="fr-FR" dirty="0" smtClean="0">
                <a:ea typeface="ＭＳ Ｐゴシック" pitchFamily="34" charset="-128"/>
              </a:rPr>
              <a:t> the flow</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Espace réservé du contenu 2"/>
          <p:cNvSpPr>
            <a:spLocks noGrp="1"/>
          </p:cNvSpPr>
          <p:nvPr>
            <p:ph idx="1"/>
          </p:nvPr>
        </p:nvSpPr>
        <p:spPr>
          <a:xfrm>
            <a:off x="467544" y="1128713"/>
            <a:ext cx="8280920" cy="4230687"/>
          </a:xfrm>
        </p:spPr>
        <p:txBody>
          <a:bodyPr numCol="1"/>
          <a:lstStyle/>
          <a:p>
            <a:pPr>
              <a:spcBef>
                <a:spcPts val="672"/>
              </a:spcBef>
            </a:pPr>
            <a:r>
              <a:rPr lang="en-US" dirty="0" smtClean="0">
                <a:ea typeface="ＭＳ Ｐゴシック" pitchFamily="34" charset="-128"/>
              </a:rPr>
              <a:t>Before going further, we need to understand the flow</a:t>
            </a:r>
          </a:p>
          <a:p>
            <a:pPr lvl="1">
              <a:spcBef>
                <a:spcPts val="672"/>
              </a:spcBef>
            </a:pPr>
            <a:r>
              <a:rPr lang="fr-FR" dirty="0" smtClean="0">
                <a:ea typeface="ＭＳ Ｐゴシック" pitchFamily="34" charset="-128"/>
              </a:rPr>
              <a:t>How </a:t>
            </a:r>
            <a:r>
              <a:rPr lang="fr-FR" dirty="0" err="1" smtClean="0">
                <a:ea typeface="ＭＳ Ｐゴシック" pitchFamily="34" charset="-128"/>
              </a:rPr>
              <a:t>elements</a:t>
            </a:r>
            <a:r>
              <a:rPr lang="fr-FR" dirty="0" smtClean="0">
                <a:ea typeface="ＭＳ Ｐゴシック" pitchFamily="34" charset="-128"/>
              </a:rPr>
              <a:t> are </a:t>
            </a:r>
            <a:r>
              <a:rPr lang="fr-FR" dirty="0" err="1" smtClean="0">
                <a:ea typeface="ＭＳ Ｐゴシック" pitchFamily="34" charset="-128"/>
              </a:rPr>
              <a:t>rendered</a:t>
            </a:r>
            <a:r>
              <a:rPr lang="fr-FR" dirty="0" smtClean="0">
                <a:ea typeface="ＭＳ Ｐゴシック" pitchFamily="34" charset="-128"/>
              </a:rPr>
              <a:t> in a browser</a:t>
            </a:r>
          </a:p>
          <a:p>
            <a:pPr lvl="1">
              <a:spcBef>
                <a:spcPts val="672"/>
              </a:spcBef>
            </a:pPr>
            <a:endParaRPr lang="fr-FR" dirty="0">
              <a:ea typeface="ＭＳ Ｐゴシック" pitchFamily="34" charset="-128"/>
            </a:endParaRPr>
          </a:p>
          <a:p>
            <a:pPr>
              <a:spcBef>
                <a:spcPts val="672"/>
              </a:spcBef>
            </a:pPr>
            <a:r>
              <a:rPr lang="fr-FR" dirty="0" err="1" smtClean="0">
                <a:ea typeface="ＭＳ Ｐゴシック" pitchFamily="34" charset="-128"/>
              </a:rPr>
              <a:t>Each</a:t>
            </a:r>
            <a:r>
              <a:rPr lang="fr-FR" dirty="0" smtClean="0">
                <a:ea typeface="ＭＳ Ｐゴシック" pitchFamily="34" charset="-128"/>
              </a:rPr>
              <a:t> tag </a:t>
            </a:r>
            <a:r>
              <a:rPr lang="fr-FR" dirty="0" err="1" smtClean="0">
                <a:ea typeface="ＭＳ Ｐゴシック" pitchFamily="34" charset="-128"/>
              </a:rPr>
              <a:t>is</a:t>
            </a:r>
            <a:r>
              <a:rPr lang="fr-FR" dirty="0" smtClean="0">
                <a:ea typeface="ＭＳ Ｐゴシック" pitchFamily="34" charset="-128"/>
              </a:rPr>
              <a:t>, one by one:</a:t>
            </a:r>
          </a:p>
          <a:p>
            <a:pPr marL="914400" lvl="1" indent="-457200">
              <a:spcBef>
                <a:spcPts val="672"/>
              </a:spcBef>
              <a:buFont typeface="+mj-lt"/>
              <a:buAutoNum type="arabicPeriod"/>
            </a:pPr>
            <a:r>
              <a:rPr lang="fr-FR" dirty="0" err="1" smtClean="0">
                <a:ea typeface="ＭＳ Ｐゴシック" pitchFamily="34" charset="-128"/>
              </a:rPr>
              <a:t>Evaluated</a:t>
            </a:r>
            <a:r>
              <a:rPr lang="fr-FR" dirty="0" smtClean="0">
                <a:ea typeface="ＭＳ Ｐゴシック" pitchFamily="34" charset="-128"/>
              </a:rPr>
              <a:t> - </a:t>
            </a:r>
            <a:r>
              <a:rPr lang="fr-FR" i="1" dirty="0" err="1" smtClean="0">
                <a:solidFill>
                  <a:schemeClr val="bg1">
                    <a:lumMod val="50000"/>
                  </a:schemeClr>
                </a:solidFill>
                <a:ea typeface="ＭＳ Ｐゴシック" pitchFamily="34" charset="-128"/>
              </a:rPr>
              <a:t>what’s</a:t>
            </a:r>
            <a:r>
              <a:rPr lang="fr-FR" i="1" dirty="0" smtClean="0">
                <a:solidFill>
                  <a:schemeClr val="bg1">
                    <a:lumMod val="50000"/>
                  </a:schemeClr>
                </a:solidFill>
                <a:ea typeface="ＭＳ Ｐゴシック" pitchFamily="34" charset="-128"/>
              </a:rPr>
              <a:t> </a:t>
            </a:r>
            <a:r>
              <a:rPr lang="fr-FR" i="1" dirty="0" err="1" smtClean="0">
                <a:solidFill>
                  <a:schemeClr val="bg1">
                    <a:lumMod val="50000"/>
                  </a:schemeClr>
                </a:solidFill>
                <a:ea typeface="ＭＳ Ｐゴシック" pitchFamily="34" charset="-128"/>
              </a:rPr>
              <a:t>this</a:t>
            </a:r>
            <a:r>
              <a:rPr lang="fr-FR" i="1" dirty="0" smtClean="0">
                <a:solidFill>
                  <a:schemeClr val="bg1">
                    <a:lumMod val="50000"/>
                  </a:schemeClr>
                </a:solidFill>
                <a:ea typeface="ＭＳ Ｐゴシック" pitchFamily="34" charset="-128"/>
              </a:rPr>
              <a:t> tag?</a:t>
            </a:r>
          </a:p>
          <a:p>
            <a:pPr marL="914400" lvl="1" indent="-457200">
              <a:spcBef>
                <a:spcPts val="672"/>
              </a:spcBef>
              <a:buFont typeface="+mj-lt"/>
              <a:buAutoNum type="arabicPeriod"/>
            </a:pPr>
            <a:r>
              <a:rPr lang="fr-FR" dirty="0" err="1" smtClean="0">
                <a:ea typeface="ＭＳ Ｐゴシック" pitchFamily="34" charset="-128"/>
              </a:rPr>
              <a:t>Placed</a:t>
            </a:r>
            <a:r>
              <a:rPr lang="fr-FR" dirty="0" smtClean="0">
                <a:ea typeface="ＭＳ Ｐゴシック" pitchFamily="34" charset="-128"/>
              </a:rPr>
              <a:t> in the flow - </a:t>
            </a:r>
            <a:r>
              <a:rPr lang="fr-FR" i="1" dirty="0" err="1" smtClean="0">
                <a:solidFill>
                  <a:schemeClr val="bg1">
                    <a:lumMod val="50000"/>
                  </a:schemeClr>
                </a:solidFill>
                <a:ea typeface="ＭＳ Ｐゴシック" pitchFamily="34" charset="-128"/>
              </a:rPr>
              <a:t>where</a:t>
            </a:r>
            <a:r>
              <a:rPr lang="fr-FR" i="1" dirty="0" smtClean="0">
                <a:solidFill>
                  <a:schemeClr val="bg1">
                    <a:lumMod val="50000"/>
                  </a:schemeClr>
                </a:solidFill>
                <a:ea typeface="ＭＳ Ｐゴシック" pitchFamily="34" charset="-128"/>
              </a:rPr>
              <a:t> </a:t>
            </a:r>
            <a:r>
              <a:rPr lang="fr-FR" i="1" dirty="0" err="1" smtClean="0">
                <a:solidFill>
                  <a:schemeClr val="bg1">
                    <a:lumMod val="50000"/>
                  </a:schemeClr>
                </a:solidFill>
                <a:ea typeface="ＭＳ Ｐゴシック" pitchFamily="34" charset="-128"/>
              </a:rPr>
              <a:t>can</a:t>
            </a:r>
            <a:r>
              <a:rPr lang="fr-FR" i="1" dirty="0" smtClean="0">
                <a:solidFill>
                  <a:schemeClr val="bg1">
                    <a:lumMod val="50000"/>
                  </a:schemeClr>
                </a:solidFill>
                <a:ea typeface="ＭＳ Ｐゴシック" pitchFamily="34" charset="-128"/>
              </a:rPr>
              <a:t> I put </a:t>
            </a:r>
            <a:r>
              <a:rPr lang="fr-FR" i="1" dirty="0" err="1" smtClean="0">
                <a:solidFill>
                  <a:schemeClr val="bg1">
                    <a:lumMod val="50000"/>
                  </a:schemeClr>
                </a:solidFill>
                <a:ea typeface="ＭＳ Ｐゴシック" pitchFamily="34" charset="-128"/>
              </a:rPr>
              <a:t>it</a:t>
            </a:r>
            <a:r>
              <a:rPr lang="fr-FR" i="1" dirty="0">
                <a:solidFill>
                  <a:schemeClr val="bg1">
                    <a:lumMod val="50000"/>
                  </a:schemeClr>
                </a:solidFill>
                <a:ea typeface="ＭＳ Ｐゴシック" pitchFamily="34" charset="-128"/>
              </a:rPr>
              <a:t> </a:t>
            </a:r>
            <a:r>
              <a:rPr lang="fr-FR" i="1" dirty="0" smtClean="0">
                <a:solidFill>
                  <a:schemeClr val="bg1">
                    <a:lumMod val="50000"/>
                  </a:schemeClr>
                </a:solidFill>
                <a:ea typeface="ＭＳ Ｐゴシック" pitchFamily="34" charset="-128"/>
              </a:rPr>
              <a:t>in </a:t>
            </a:r>
            <a:r>
              <a:rPr lang="fr-FR" i="1" dirty="0" err="1" smtClean="0">
                <a:solidFill>
                  <a:schemeClr val="bg1">
                    <a:lumMod val="50000"/>
                  </a:schemeClr>
                </a:solidFill>
                <a:ea typeface="ＭＳ Ｐゴシック" pitchFamily="34" charset="-128"/>
              </a:rPr>
              <a:t>this</a:t>
            </a:r>
            <a:r>
              <a:rPr lang="fr-FR" i="1" dirty="0" smtClean="0">
                <a:solidFill>
                  <a:schemeClr val="bg1">
                    <a:lumMod val="50000"/>
                  </a:schemeClr>
                </a:solidFill>
                <a:ea typeface="ＭＳ Ｐゴシック" pitchFamily="34" charset="-128"/>
              </a:rPr>
              <a:t> web page?</a:t>
            </a:r>
          </a:p>
          <a:p>
            <a:pPr marL="914400" lvl="1" indent="-457200">
              <a:spcBef>
                <a:spcPts val="672"/>
              </a:spcBef>
              <a:buFont typeface="+mj-lt"/>
              <a:buAutoNum type="arabicPeriod"/>
            </a:pPr>
            <a:r>
              <a:rPr lang="fr-FR" dirty="0" err="1" smtClean="0">
                <a:ea typeface="ＭＳ Ｐゴシック" pitchFamily="34" charset="-128"/>
              </a:rPr>
              <a:t>Styled</a:t>
            </a:r>
            <a:r>
              <a:rPr lang="fr-FR" dirty="0" smtClean="0">
                <a:ea typeface="ＭＳ Ｐゴシック" pitchFamily="34" charset="-128"/>
              </a:rPr>
              <a:t> in CSS - </a:t>
            </a:r>
            <a:r>
              <a:rPr lang="fr-FR" i="1" dirty="0" smtClean="0">
                <a:solidFill>
                  <a:schemeClr val="bg1">
                    <a:lumMod val="50000"/>
                  </a:schemeClr>
                </a:solidFill>
                <a:ea typeface="ＭＳ Ｐゴシック" pitchFamily="34" charset="-128"/>
              </a:rPr>
              <a:t>oh look, </a:t>
            </a:r>
            <a:r>
              <a:rPr lang="fr-FR" i="1" dirty="0" err="1" smtClean="0">
                <a:solidFill>
                  <a:schemeClr val="bg1">
                    <a:lumMod val="50000"/>
                  </a:schemeClr>
                </a:solidFill>
                <a:ea typeface="ＭＳ Ｐゴシック" pitchFamily="34" charset="-128"/>
              </a:rPr>
              <a:t>some</a:t>
            </a:r>
            <a:r>
              <a:rPr lang="fr-FR" i="1" dirty="0" smtClean="0">
                <a:solidFill>
                  <a:schemeClr val="bg1">
                    <a:lumMod val="50000"/>
                  </a:schemeClr>
                </a:solidFill>
                <a:ea typeface="ＭＳ Ｐゴシック" pitchFamily="34" charset="-128"/>
              </a:rPr>
              <a:t> style on </a:t>
            </a:r>
            <a:r>
              <a:rPr lang="fr-FR" i="1" dirty="0" err="1" smtClean="0">
                <a:solidFill>
                  <a:schemeClr val="bg1">
                    <a:lumMod val="50000"/>
                  </a:schemeClr>
                </a:solidFill>
                <a:ea typeface="ＭＳ Ｐゴシック" pitchFamily="34" charset="-128"/>
              </a:rPr>
              <a:t>this</a:t>
            </a:r>
            <a:r>
              <a:rPr lang="fr-FR" i="1" dirty="0" smtClean="0">
                <a:solidFill>
                  <a:schemeClr val="bg1">
                    <a:lumMod val="50000"/>
                  </a:schemeClr>
                </a:solidFill>
                <a:ea typeface="ＭＳ Ｐゴシック" pitchFamily="34" charset="-128"/>
              </a:rPr>
              <a:t> </a:t>
            </a:r>
            <a:r>
              <a:rPr lang="fr-FR" i="1" dirty="0" err="1" smtClean="0">
                <a:solidFill>
                  <a:schemeClr val="bg1">
                    <a:lumMod val="50000"/>
                  </a:schemeClr>
                </a:solidFill>
                <a:ea typeface="ＭＳ Ｐゴシック" pitchFamily="34" charset="-128"/>
              </a:rPr>
              <a:t>element</a:t>
            </a:r>
            <a:endParaRPr lang="en-US" dirty="0">
              <a:ea typeface="ＭＳ Ｐゴシック" pitchFamily="34" charset="-128"/>
            </a:endParaRP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97739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Understand</a:t>
            </a:r>
            <a:r>
              <a:rPr lang="fr-FR" dirty="0" smtClean="0">
                <a:ea typeface="ＭＳ Ｐゴシック" pitchFamily="34" charset="-128"/>
              </a:rPr>
              <a:t> the flow</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Espace réservé du contenu 2"/>
          <p:cNvSpPr>
            <a:spLocks noGrp="1"/>
          </p:cNvSpPr>
          <p:nvPr>
            <p:ph idx="1"/>
          </p:nvPr>
        </p:nvSpPr>
        <p:spPr>
          <a:xfrm>
            <a:off x="467544" y="1128713"/>
            <a:ext cx="8280920" cy="4230687"/>
          </a:xfrm>
        </p:spPr>
        <p:txBody>
          <a:bodyPr numCol="1"/>
          <a:lstStyle/>
          <a:p>
            <a:pPr>
              <a:spcBef>
                <a:spcPts val="672"/>
              </a:spcBef>
            </a:pPr>
            <a:r>
              <a:rPr lang="fr-FR" dirty="0" smtClean="0">
                <a:ea typeface="ＭＳ Ｐゴシック" pitchFamily="34" charset="-128"/>
              </a:rPr>
              <a:t>Simple structure:</a:t>
            </a:r>
            <a:endParaRPr lang="en-US" dirty="0">
              <a:ea typeface="ＭＳ Ｐゴシック" pitchFamily="34" charset="-128"/>
            </a:endParaRP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1777380"/>
            <a:ext cx="8785225"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&lt;div&gt;</a:t>
            </a:r>
          </a:p>
          <a:p>
            <a:r>
              <a:rPr lang="fr-FR" b="1" dirty="0" smtClean="0">
                <a:solidFill>
                  <a:srgbClr val="0070C0"/>
                </a:solidFill>
                <a:latin typeface="Courier New"/>
                <a:cs typeface="Courier New"/>
              </a:rPr>
              <a:t>  &lt;p&gt;</a:t>
            </a:r>
            <a:r>
              <a:rPr lang="fr-FR" b="1" dirty="0" err="1" smtClean="0">
                <a:solidFill>
                  <a:schemeClr val="tx1"/>
                </a:solidFill>
                <a:latin typeface="Courier New"/>
                <a:cs typeface="Courier New"/>
              </a:rPr>
              <a:t>Lorem</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ipsum</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dolor</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sit</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amet</a:t>
            </a:r>
            <a:r>
              <a:rPr lang="fr-FR" b="1" dirty="0" smtClean="0">
                <a:solidFill>
                  <a:srgbClr val="0070C0"/>
                </a:solidFill>
                <a:latin typeface="Courier New"/>
                <a:cs typeface="Courier New"/>
              </a:rPr>
              <a:t>&lt;/p&gt;</a:t>
            </a:r>
          </a:p>
          <a:p>
            <a:r>
              <a:rPr lang="fr-FR" b="1" dirty="0">
                <a:solidFill>
                  <a:srgbClr val="0070C0"/>
                </a:solidFill>
                <a:latin typeface="Courier New"/>
                <a:cs typeface="Courier New"/>
              </a:rPr>
              <a:t> </a:t>
            </a:r>
            <a:r>
              <a:rPr lang="fr-FR" b="1" dirty="0" smtClean="0">
                <a:solidFill>
                  <a:srgbClr val="0070C0"/>
                </a:solidFill>
                <a:latin typeface="Courier New"/>
                <a:cs typeface="Courier New"/>
              </a:rPr>
              <a:t> &lt;div </a:t>
            </a:r>
            <a:r>
              <a:rPr lang="fr-FR" b="1" dirty="0" smtClean="0">
                <a:solidFill>
                  <a:srgbClr val="C00000"/>
                </a:solidFill>
                <a:latin typeface="Courier New"/>
                <a:cs typeface="Courier New"/>
              </a:rPr>
              <a:t>style</a:t>
            </a:r>
            <a:r>
              <a:rPr lang="fr-FR" b="1" dirty="0" smtClean="0">
                <a:solidFill>
                  <a:schemeClr val="tx1"/>
                </a:solidFill>
                <a:latin typeface="Courier New"/>
                <a:cs typeface="Courier New"/>
              </a:rPr>
              <a:t>=</a:t>
            </a:r>
            <a:r>
              <a:rPr lang="fr-FR" b="1" dirty="0" smtClean="0">
                <a:solidFill>
                  <a:srgbClr val="17B240"/>
                </a:solidFill>
                <a:latin typeface="Courier New"/>
                <a:cs typeface="Courier New"/>
              </a:rPr>
              <a:t>"</a:t>
            </a:r>
            <a:r>
              <a:rPr lang="fr-FR" b="1" dirty="0" err="1" smtClean="0">
                <a:solidFill>
                  <a:srgbClr val="17B240"/>
                </a:solidFill>
                <a:latin typeface="Courier New"/>
                <a:cs typeface="Courier New"/>
              </a:rPr>
              <a:t>height</a:t>
            </a:r>
            <a:r>
              <a:rPr lang="fr-FR" b="1" dirty="0" smtClean="0">
                <a:solidFill>
                  <a:srgbClr val="17B240"/>
                </a:solidFill>
                <a:latin typeface="Courier New"/>
                <a:cs typeface="Courier New"/>
              </a:rPr>
              <a:t>: 50px; background: </a:t>
            </a:r>
            <a:r>
              <a:rPr lang="fr-FR" b="1" dirty="0" err="1" smtClean="0">
                <a:solidFill>
                  <a:srgbClr val="17B240"/>
                </a:solidFill>
                <a:latin typeface="Courier New"/>
                <a:cs typeface="Courier New"/>
              </a:rPr>
              <a:t>red</a:t>
            </a:r>
            <a:r>
              <a:rPr lang="fr-FR" b="1" dirty="0" smtClean="0">
                <a:solidFill>
                  <a:srgbClr val="17B240"/>
                </a:solidFill>
                <a:latin typeface="Courier New"/>
                <a:cs typeface="Courier New"/>
              </a:rPr>
              <a:t>;"</a:t>
            </a:r>
            <a:r>
              <a:rPr lang="fr-FR" b="1" dirty="0" smtClean="0">
                <a:solidFill>
                  <a:srgbClr val="0070C0"/>
                </a:solidFill>
                <a:latin typeface="Courier New"/>
                <a:cs typeface="Courier New"/>
              </a:rPr>
              <a:t>&gt;&lt;/div&gt;</a:t>
            </a:r>
          </a:p>
          <a:p>
            <a:r>
              <a:rPr lang="fr-FR" b="1" dirty="0">
                <a:solidFill>
                  <a:srgbClr val="0070C0"/>
                </a:solidFill>
                <a:latin typeface="Courier New"/>
                <a:cs typeface="Courier New"/>
              </a:rPr>
              <a:t> </a:t>
            </a:r>
            <a:r>
              <a:rPr lang="fr-FR" b="1" dirty="0" smtClean="0">
                <a:solidFill>
                  <a:srgbClr val="0070C0"/>
                </a:solidFill>
                <a:latin typeface="Courier New"/>
                <a:cs typeface="Courier New"/>
              </a:rPr>
              <a:t> &lt;div</a:t>
            </a:r>
            <a:r>
              <a:rPr lang="fr-FR" b="1" dirty="0">
                <a:solidFill>
                  <a:srgbClr val="0070C0"/>
                </a:solidFill>
                <a:latin typeface="Courier New"/>
                <a:cs typeface="Courier New"/>
              </a:rPr>
              <a:t> </a:t>
            </a:r>
            <a:r>
              <a:rPr lang="fr-FR" b="1" dirty="0">
                <a:solidFill>
                  <a:srgbClr val="C00000"/>
                </a:solidFill>
                <a:latin typeface="Courier New"/>
                <a:cs typeface="Courier New"/>
              </a:rPr>
              <a:t>style</a:t>
            </a:r>
            <a:r>
              <a:rPr lang="fr-FR" b="1" dirty="0">
                <a:solidFill>
                  <a:schemeClr val="tx1"/>
                </a:solidFill>
                <a:latin typeface="Courier New"/>
                <a:cs typeface="Courier New"/>
              </a:rPr>
              <a:t>=</a:t>
            </a:r>
            <a:r>
              <a:rPr lang="fr-FR" b="1" dirty="0">
                <a:solidFill>
                  <a:srgbClr val="17B240"/>
                </a:solidFill>
                <a:latin typeface="Courier New"/>
                <a:cs typeface="Courier New"/>
              </a:rPr>
              <a:t>"</a:t>
            </a:r>
            <a:r>
              <a:rPr lang="fr-FR" b="1" dirty="0" err="1">
                <a:solidFill>
                  <a:srgbClr val="17B240"/>
                </a:solidFill>
                <a:latin typeface="Courier New"/>
                <a:cs typeface="Courier New"/>
              </a:rPr>
              <a:t>height</a:t>
            </a:r>
            <a:r>
              <a:rPr lang="fr-FR" b="1" dirty="0">
                <a:solidFill>
                  <a:srgbClr val="17B240"/>
                </a:solidFill>
                <a:latin typeface="Courier New"/>
                <a:cs typeface="Courier New"/>
              </a:rPr>
              <a:t>: 50px</a:t>
            </a:r>
            <a:r>
              <a:rPr lang="fr-FR" b="1" dirty="0" smtClean="0">
                <a:solidFill>
                  <a:srgbClr val="17B240"/>
                </a:solidFill>
                <a:latin typeface="Courier New"/>
                <a:cs typeface="Courier New"/>
              </a:rPr>
              <a:t>; background: </a:t>
            </a:r>
            <a:r>
              <a:rPr lang="fr-FR" b="1" dirty="0" err="1" smtClean="0">
                <a:solidFill>
                  <a:srgbClr val="17B240"/>
                </a:solidFill>
                <a:latin typeface="Courier New"/>
                <a:cs typeface="Courier New"/>
              </a:rPr>
              <a:t>blue</a:t>
            </a:r>
            <a:r>
              <a:rPr lang="fr-FR" b="1" dirty="0" smtClean="0">
                <a:solidFill>
                  <a:srgbClr val="17B240"/>
                </a:solidFill>
                <a:latin typeface="Courier New"/>
                <a:cs typeface="Courier New"/>
              </a:rPr>
              <a:t>;"</a:t>
            </a:r>
            <a:r>
              <a:rPr lang="fr-FR" b="1" dirty="0" smtClean="0">
                <a:solidFill>
                  <a:srgbClr val="0070C0"/>
                </a:solidFill>
                <a:latin typeface="Courier New"/>
                <a:cs typeface="Courier New"/>
              </a:rPr>
              <a:t>&gt;&lt;/div&gt;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&lt;/div&gt;</a:t>
            </a:r>
            <a:endParaRPr lang="en-US" b="1" dirty="0">
              <a:latin typeface="Courier New"/>
              <a:cs typeface="Courier New"/>
            </a:endParaRPr>
          </a:p>
        </p:txBody>
      </p:sp>
      <p:pic>
        <p:nvPicPr>
          <p:cNvPr id="3" name="Image 2"/>
          <p:cNvPicPr>
            <a:picLocks noChangeAspect="1"/>
          </p:cNvPicPr>
          <p:nvPr/>
        </p:nvPicPr>
        <p:blipFill>
          <a:blip r:embed="rId4"/>
          <a:stretch>
            <a:fillRect/>
          </a:stretch>
        </p:blipFill>
        <p:spPr>
          <a:xfrm>
            <a:off x="2987824" y="3116099"/>
            <a:ext cx="5593233" cy="164947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74602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Understand</a:t>
            </a:r>
            <a:r>
              <a:rPr lang="fr-FR" dirty="0" smtClean="0">
                <a:ea typeface="ＭＳ Ｐゴシック" pitchFamily="34" charset="-128"/>
              </a:rPr>
              <a:t> the flow</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Espace réservé du contenu 2"/>
          <p:cNvSpPr>
            <a:spLocks noGrp="1"/>
          </p:cNvSpPr>
          <p:nvPr>
            <p:ph idx="1"/>
          </p:nvPr>
        </p:nvSpPr>
        <p:spPr>
          <a:xfrm>
            <a:off x="467544" y="1128713"/>
            <a:ext cx="8280920" cy="4230687"/>
          </a:xfrm>
        </p:spPr>
        <p:txBody>
          <a:bodyPr numCol="1"/>
          <a:lstStyle/>
          <a:p>
            <a:pPr>
              <a:spcBef>
                <a:spcPts val="672"/>
              </a:spcBef>
            </a:pPr>
            <a:r>
              <a:rPr lang="fr-FR" dirty="0" smtClean="0">
                <a:ea typeface="ＭＳ Ｐゴシック" pitchFamily="34" charset="-128"/>
              </a:rPr>
              <a:t>The flow </a:t>
            </a:r>
            <a:r>
              <a:rPr lang="fr-FR" dirty="0" err="1" smtClean="0">
                <a:ea typeface="ＭＳ Ｐゴシック" pitchFamily="34" charset="-128"/>
              </a:rPr>
              <a:t>is</a:t>
            </a:r>
            <a:r>
              <a:rPr lang="fr-FR" dirty="0" smtClean="0">
                <a:ea typeface="ＭＳ Ｐゴシック" pitchFamily="34" charset="-128"/>
              </a:rPr>
              <a:t> </a:t>
            </a:r>
            <a:r>
              <a:rPr lang="fr-FR" b="1" dirty="0" err="1" smtClean="0">
                <a:ea typeface="ＭＳ Ｐゴシック" pitchFamily="34" charset="-128"/>
              </a:rPr>
              <a:t>predictible</a:t>
            </a:r>
            <a:endParaRPr lang="fr-FR" b="1" dirty="0" smtClean="0">
              <a:ea typeface="ＭＳ Ｐゴシック" pitchFamily="34" charset="-128"/>
            </a:endParaRPr>
          </a:p>
          <a:p>
            <a:pPr lvl="1">
              <a:spcBef>
                <a:spcPts val="672"/>
              </a:spcBef>
            </a:pPr>
            <a:r>
              <a:rPr lang="fr-FR" dirty="0" smtClean="0">
                <a:ea typeface="ＭＳ Ｐゴシック" pitchFamily="34" charset="-128"/>
              </a:rPr>
              <a:t>If </a:t>
            </a:r>
            <a:r>
              <a:rPr lang="fr-FR" dirty="0" err="1" smtClean="0">
                <a:ea typeface="ＭＳ Ｐゴシック" pitchFamily="34" charset="-128"/>
              </a:rPr>
              <a:t>we</a:t>
            </a:r>
            <a:r>
              <a:rPr lang="fr-FR" dirty="0" smtClean="0">
                <a:ea typeface="ＭＳ Ｐゴシック" pitchFamily="34" charset="-128"/>
              </a:rPr>
              <a:t> change the </a:t>
            </a:r>
            <a:r>
              <a:rPr lang="fr-FR" dirty="0" err="1" smtClean="0">
                <a:ea typeface="ＭＳ Ｐゴシック" pitchFamily="34" charset="-128"/>
              </a:rPr>
              <a:t>order</a:t>
            </a:r>
            <a:r>
              <a:rPr lang="fr-FR" dirty="0" smtClean="0">
                <a:ea typeface="ＭＳ Ｐゴシック" pitchFamily="34" charset="-128"/>
              </a:rPr>
              <a:t>…</a:t>
            </a:r>
          </a:p>
          <a:p>
            <a:pPr lvl="1">
              <a:spcBef>
                <a:spcPts val="672"/>
              </a:spcBef>
            </a:pPr>
            <a:endParaRPr lang="fr-FR" dirty="0">
              <a:ea typeface="ＭＳ Ｐゴシック" pitchFamily="34" charset="-128"/>
            </a:endParaRPr>
          </a:p>
          <a:p>
            <a:pPr lvl="1">
              <a:spcBef>
                <a:spcPts val="672"/>
              </a:spcBef>
            </a:pPr>
            <a:endParaRPr lang="fr-FR" dirty="0" smtClean="0">
              <a:ea typeface="ＭＳ Ｐゴシック" pitchFamily="34" charset="-128"/>
            </a:endParaRPr>
          </a:p>
          <a:p>
            <a:pPr lvl="1">
              <a:spcBef>
                <a:spcPts val="672"/>
              </a:spcBef>
            </a:pPr>
            <a:endParaRPr lang="fr-FR" dirty="0">
              <a:ea typeface="ＭＳ Ｐゴシック" pitchFamily="34" charset="-128"/>
            </a:endParaRPr>
          </a:p>
          <a:p>
            <a:pPr lvl="1">
              <a:spcBef>
                <a:spcPts val="672"/>
              </a:spcBef>
            </a:pPr>
            <a:endParaRPr lang="fr-FR" dirty="0" smtClean="0">
              <a:ea typeface="ＭＳ Ｐゴシック" pitchFamily="34" charset="-128"/>
            </a:endParaRPr>
          </a:p>
          <a:p>
            <a:pPr lvl="1">
              <a:spcBef>
                <a:spcPts val="672"/>
              </a:spcBef>
            </a:pPr>
            <a:r>
              <a:rPr lang="fr-FR" dirty="0" smtClean="0">
                <a:ea typeface="ＭＳ Ｐゴシック" pitchFamily="34" charset="-128"/>
              </a:rPr>
              <a:t>It changes!</a:t>
            </a:r>
            <a:endParaRPr lang="en-US" dirty="0">
              <a:ea typeface="ＭＳ Ｐゴシック" pitchFamily="34" charset="-128"/>
            </a:endParaRP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à coins arrondis 4"/>
          <p:cNvSpPr/>
          <p:nvPr/>
        </p:nvSpPr>
        <p:spPr>
          <a:xfrm>
            <a:off x="179512" y="2209428"/>
            <a:ext cx="8785225" cy="1584176"/>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&lt;div&gt;</a:t>
            </a:r>
            <a:r>
              <a:rPr lang="fr-FR" b="1" dirty="0">
                <a:solidFill>
                  <a:srgbClr val="0070C0"/>
                </a:solidFill>
                <a:latin typeface="Courier New"/>
                <a:cs typeface="Courier New"/>
              </a:rPr>
              <a:t> </a:t>
            </a:r>
            <a:endParaRPr lang="fr-FR" b="1" dirty="0" smtClean="0">
              <a:solidFill>
                <a:srgbClr val="0070C0"/>
              </a:solidFill>
              <a:latin typeface="Courier New"/>
              <a:cs typeface="Courier New"/>
            </a:endParaRPr>
          </a:p>
          <a:p>
            <a:r>
              <a:rPr lang="fr-FR" b="1" dirty="0">
                <a:solidFill>
                  <a:srgbClr val="0070C0"/>
                </a:solidFill>
                <a:latin typeface="Courier New"/>
                <a:cs typeface="Courier New"/>
              </a:rPr>
              <a:t> </a:t>
            </a:r>
            <a:r>
              <a:rPr lang="fr-FR" b="1" dirty="0" smtClean="0">
                <a:solidFill>
                  <a:srgbClr val="0070C0"/>
                </a:solidFill>
                <a:latin typeface="Courier New"/>
                <a:cs typeface="Courier New"/>
              </a:rPr>
              <a:t> &lt;</a:t>
            </a:r>
            <a:r>
              <a:rPr lang="fr-FR" b="1" dirty="0">
                <a:solidFill>
                  <a:srgbClr val="0070C0"/>
                </a:solidFill>
                <a:latin typeface="Courier New"/>
                <a:cs typeface="Courier New"/>
              </a:rPr>
              <a:t>div </a:t>
            </a:r>
            <a:r>
              <a:rPr lang="fr-FR" b="1" dirty="0">
                <a:solidFill>
                  <a:srgbClr val="C00000"/>
                </a:solidFill>
                <a:latin typeface="Courier New"/>
                <a:cs typeface="Courier New"/>
              </a:rPr>
              <a:t>style</a:t>
            </a:r>
            <a:r>
              <a:rPr lang="fr-FR" b="1" dirty="0">
                <a:solidFill>
                  <a:schemeClr val="tx1"/>
                </a:solidFill>
                <a:latin typeface="Courier New"/>
                <a:cs typeface="Courier New"/>
              </a:rPr>
              <a:t>=</a:t>
            </a:r>
            <a:r>
              <a:rPr lang="fr-FR" b="1" dirty="0">
                <a:solidFill>
                  <a:srgbClr val="17B240"/>
                </a:solidFill>
                <a:latin typeface="Courier New"/>
                <a:cs typeface="Courier New"/>
              </a:rPr>
              <a:t>"</a:t>
            </a:r>
            <a:r>
              <a:rPr lang="fr-FR" b="1" dirty="0" err="1">
                <a:solidFill>
                  <a:srgbClr val="17B240"/>
                </a:solidFill>
                <a:latin typeface="Courier New"/>
                <a:cs typeface="Courier New"/>
              </a:rPr>
              <a:t>height</a:t>
            </a:r>
            <a:r>
              <a:rPr lang="fr-FR" b="1" dirty="0">
                <a:solidFill>
                  <a:srgbClr val="17B240"/>
                </a:solidFill>
                <a:latin typeface="Courier New"/>
                <a:cs typeface="Courier New"/>
              </a:rPr>
              <a:t>: 50px; background: </a:t>
            </a:r>
            <a:r>
              <a:rPr lang="fr-FR" b="1" dirty="0" err="1">
                <a:solidFill>
                  <a:srgbClr val="17B240"/>
                </a:solidFill>
                <a:latin typeface="Courier New"/>
                <a:cs typeface="Courier New"/>
              </a:rPr>
              <a:t>blue</a:t>
            </a:r>
            <a:r>
              <a:rPr lang="fr-FR" b="1" dirty="0">
                <a:solidFill>
                  <a:srgbClr val="17B240"/>
                </a:solidFill>
                <a:latin typeface="Courier New"/>
                <a:cs typeface="Courier New"/>
              </a:rPr>
              <a:t>;"</a:t>
            </a:r>
            <a:r>
              <a:rPr lang="fr-FR" b="1" dirty="0">
                <a:solidFill>
                  <a:srgbClr val="0070C0"/>
                </a:solidFill>
                <a:latin typeface="Courier New"/>
                <a:cs typeface="Courier New"/>
              </a:rPr>
              <a:t>&gt;&lt;/div&gt;</a:t>
            </a:r>
            <a:endParaRPr lang="en-US" b="1" dirty="0" smtClean="0">
              <a:solidFill>
                <a:srgbClr val="0070C0"/>
              </a:solidFill>
              <a:latin typeface="Courier New"/>
              <a:cs typeface="Courier New"/>
            </a:endParaRPr>
          </a:p>
          <a:p>
            <a:r>
              <a:rPr lang="fr-FR" b="1" dirty="0" smtClean="0">
                <a:solidFill>
                  <a:srgbClr val="0070C0"/>
                </a:solidFill>
                <a:latin typeface="Courier New"/>
                <a:cs typeface="Courier New"/>
              </a:rPr>
              <a:t>  &lt;</a:t>
            </a:r>
            <a:r>
              <a:rPr lang="fr-FR" b="1" dirty="0">
                <a:solidFill>
                  <a:srgbClr val="0070C0"/>
                </a:solidFill>
                <a:latin typeface="Courier New"/>
                <a:cs typeface="Courier New"/>
              </a:rPr>
              <a:t>p&gt;</a:t>
            </a:r>
            <a:r>
              <a:rPr lang="fr-FR" b="1" dirty="0" err="1">
                <a:solidFill>
                  <a:schemeClr val="tx1"/>
                </a:solidFill>
                <a:latin typeface="Courier New"/>
                <a:cs typeface="Courier New"/>
              </a:rPr>
              <a:t>Lorem</a:t>
            </a:r>
            <a:r>
              <a:rPr lang="fr-FR" b="1" dirty="0">
                <a:solidFill>
                  <a:schemeClr val="tx1"/>
                </a:solidFill>
                <a:latin typeface="Courier New"/>
                <a:cs typeface="Courier New"/>
              </a:rPr>
              <a:t> </a:t>
            </a:r>
            <a:r>
              <a:rPr lang="fr-FR" b="1" dirty="0" err="1">
                <a:solidFill>
                  <a:schemeClr val="tx1"/>
                </a:solidFill>
                <a:latin typeface="Courier New"/>
                <a:cs typeface="Courier New"/>
              </a:rPr>
              <a:t>ipsum</a:t>
            </a:r>
            <a:r>
              <a:rPr lang="fr-FR" b="1" dirty="0">
                <a:solidFill>
                  <a:schemeClr val="tx1"/>
                </a:solidFill>
                <a:latin typeface="Courier New"/>
                <a:cs typeface="Courier New"/>
              </a:rPr>
              <a:t> </a:t>
            </a:r>
            <a:r>
              <a:rPr lang="fr-FR" b="1" dirty="0" err="1">
                <a:solidFill>
                  <a:schemeClr val="tx1"/>
                </a:solidFill>
                <a:latin typeface="Courier New"/>
                <a:cs typeface="Courier New"/>
              </a:rPr>
              <a:t>dolor</a:t>
            </a:r>
            <a:r>
              <a:rPr lang="fr-FR" b="1" dirty="0">
                <a:solidFill>
                  <a:schemeClr val="tx1"/>
                </a:solidFill>
                <a:latin typeface="Courier New"/>
                <a:cs typeface="Courier New"/>
              </a:rPr>
              <a:t> </a:t>
            </a:r>
            <a:r>
              <a:rPr lang="fr-FR" b="1" dirty="0" err="1">
                <a:solidFill>
                  <a:schemeClr val="tx1"/>
                </a:solidFill>
                <a:latin typeface="Courier New"/>
                <a:cs typeface="Courier New"/>
              </a:rPr>
              <a:t>sit</a:t>
            </a:r>
            <a:r>
              <a:rPr lang="fr-FR" b="1" dirty="0">
                <a:solidFill>
                  <a:schemeClr val="tx1"/>
                </a:solidFill>
                <a:latin typeface="Courier New"/>
                <a:cs typeface="Courier New"/>
              </a:rPr>
              <a:t> </a:t>
            </a:r>
            <a:r>
              <a:rPr lang="fr-FR" b="1" dirty="0" err="1">
                <a:solidFill>
                  <a:schemeClr val="tx1"/>
                </a:solidFill>
                <a:latin typeface="Courier New"/>
                <a:cs typeface="Courier New"/>
              </a:rPr>
              <a:t>amet</a:t>
            </a:r>
            <a:r>
              <a:rPr lang="fr-FR" b="1" dirty="0">
                <a:solidFill>
                  <a:srgbClr val="0070C0"/>
                </a:solidFill>
                <a:latin typeface="Courier New"/>
                <a:cs typeface="Courier New"/>
              </a:rPr>
              <a:t>&lt;/p</a:t>
            </a:r>
            <a:r>
              <a:rPr lang="fr-FR"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fr-FR" b="1" dirty="0" smtClean="0">
                <a:solidFill>
                  <a:srgbClr val="0070C0"/>
                </a:solidFill>
                <a:latin typeface="Courier New"/>
                <a:cs typeface="Courier New"/>
              </a:rPr>
              <a:t>  &lt;</a:t>
            </a:r>
            <a:r>
              <a:rPr lang="fr-FR" b="1" dirty="0">
                <a:solidFill>
                  <a:srgbClr val="0070C0"/>
                </a:solidFill>
                <a:latin typeface="Courier New"/>
                <a:cs typeface="Courier New"/>
              </a:rPr>
              <a:t>div </a:t>
            </a:r>
            <a:r>
              <a:rPr lang="fr-FR" b="1" dirty="0">
                <a:solidFill>
                  <a:srgbClr val="C00000"/>
                </a:solidFill>
                <a:latin typeface="Courier New"/>
                <a:cs typeface="Courier New"/>
              </a:rPr>
              <a:t>style</a:t>
            </a:r>
            <a:r>
              <a:rPr lang="fr-FR" b="1" dirty="0">
                <a:solidFill>
                  <a:schemeClr val="tx1"/>
                </a:solidFill>
                <a:latin typeface="Courier New"/>
                <a:cs typeface="Courier New"/>
              </a:rPr>
              <a:t>=</a:t>
            </a:r>
            <a:r>
              <a:rPr lang="fr-FR" b="1" dirty="0">
                <a:solidFill>
                  <a:srgbClr val="17B240"/>
                </a:solidFill>
                <a:latin typeface="Courier New"/>
                <a:cs typeface="Courier New"/>
              </a:rPr>
              <a:t>"</a:t>
            </a:r>
            <a:r>
              <a:rPr lang="fr-FR" b="1" dirty="0" err="1">
                <a:solidFill>
                  <a:srgbClr val="17B240"/>
                </a:solidFill>
                <a:latin typeface="Courier New"/>
                <a:cs typeface="Courier New"/>
              </a:rPr>
              <a:t>height</a:t>
            </a:r>
            <a:r>
              <a:rPr lang="fr-FR" b="1" dirty="0">
                <a:solidFill>
                  <a:srgbClr val="17B240"/>
                </a:solidFill>
                <a:latin typeface="Courier New"/>
                <a:cs typeface="Courier New"/>
              </a:rPr>
              <a:t>: 50px; background: </a:t>
            </a:r>
            <a:r>
              <a:rPr lang="fr-FR" b="1" dirty="0" err="1">
                <a:solidFill>
                  <a:srgbClr val="17B240"/>
                </a:solidFill>
                <a:latin typeface="Courier New"/>
                <a:cs typeface="Courier New"/>
              </a:rPr>
              <a:t>red</a:t>
            </a:r>
            <a:r>
              <a:rPr lang="fr-FR" b="1" dirty="0">
                <a:solidFill>
                  <a:srgbClr val="17B240"/>
                </a:solidFill>
                <a:latin typeface="Courier New"/>
                <a:cs typeface="Courier New"/>
              </a:rPr>
              <a:t>;"</a:t>
            </a:r>
            <a:r>
              <a:rPr lang="fr-FR" b="1" dirty="0">
                <a:solidFill>
                  <a:srgbClr val="0070C0"/>
                </a:solidFill>
                <a:latin typeface="Courier New"/>
                <a:cs typeface="Courier New"/>
              </a:rPr>
              <a:t>&gt;&lt;/div&gt;</a:t>
            </a:r>
          </a:p>
          <a:p>
            <a:r>
              <a:rPr lang="en-US" b="1" dirty="0" smtClean="0">
                <a:solidFill>
                  <a:srgbClr val="0070C0"/>
                </a:solidFill>
                <a:latin typeface="Courier New"/>
                <a:cs typeface="Courier New"/>
              </a:rPr>
              <a:t>&lt;/div&gt;</a:t>
            </a:r>
          </a:p>
        </p:txBody>
      </p:sp>
      <p:pic>
        <p:nvPicPr>
          <p:cNvPr id="2" name="Image 1"/>
          <p:cNvPicPr>
            <a:picLocks noChangeAspect="1"/>
          </p:cNvPicPr>
          <p:nvPr/>
        </p:nvPicPr>
        <p:blipFill>
          <a:blip r:embed="rId4"/>
          <a:stretch>
            <a:fillRect/>
          </a:stretch>
        </p:blipFill>
        <p:spPr>
          <a:xfrm>
            <a:off x="3563888" y="3470962"/>
            <a:ext cx="5149236" cy="169079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0108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Positioning</a:t>
            </a:r>
            <a:r>
              <a:rPr lang="fr-FR" dirty="0" smtClean="0">
                <a:ea typeface="ＭＳ Ｐゴシック" pitchFamily="34" charset="-128"/>
              </a:rPr>
              <a:t> </a:t>
            </a:r>
            <a:r>
              <a:rPr lang="fr-FR" dirty="0" err="1" smtClean="0">
                <a:ea typeface="ＭＳ Ｐゴシック" pitchFamily="34" charset="-128"/>
              </a:rPr>
              <a:t>scheme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9" name="Espace réservé du contenu 2"/>
          <p:cNvSpPr>
            <a:spLocks noGrp="1"/>
          </p:cNvSpPr>
          <p:nvPr>
            <p:ph idx="1"/>
          </p:nvPr>
        </p:nvSpPr>
        <p:spPr>
          <a:xfrm>
            <a:off x="467544" y="1128713"/>
            <a:ext cx="8280920" cy="4230687"/>
          </a:xfrm>
        </p:spPr>
        <p:txBody>
          <a:bodyPr numCol="1"/>
          <a:lstStyle/>
          <a:p>
            <a:r>
              <a:rPr lang="en-US" dirty="0" smtClean="0"/>
              <a:t>Put an element in the flow, quote from </a:t>
            </a:r>
            <a:r>
              <a:rPr lang="en-US" b="1" dirty="0" smtClean="0"/>
              <a:t>html5rocks</a:t>
            </a:r>
            <a:r>
              <a:rPr lang="en-US" dirty="0" smtClean="0"/>
              <a:t>:</a:t>
            </a:r>
          </a:p>
          <a:p>
            <a:pPr lvl="1"/>
            <a:r>
              <a:rPr lang="en-US" dirty="0" smtClean="0"/>
              <a:t>“</a:t>
            </a:r>
            <a:r>
              <a:rPr lang="en-US" i="1" dirty="0" smtClean="0">
                <a:solidFill>
                  <a:schemeClr val="bg1">
                    <a:lumMod val="50000"/>
                  </a:schemeClr>
                </a:solidFill>
              </a:rPr>
              <a:t>There </a:t>
            </a:r>
            <a:r>
              <a:rPr lang="en-US" i="1" dirty="0">
                <a:solidFill>
                  <a:schemeClr val="bg1">
                    <a:lumMod val="50000"/>
                  </a:schemeClr>
                </a:solidFill>
              </a:rPr>
              <a:t>are three schemes:</a:t>
            </a:r>
          </a:p>
          <a:p>
            <a:pPr lvl="2"/>
            <a:r>
              <a:rPr lang="en-US" b="1" i="1" dirty="0"/>
              <a:t>Normal: </a:t>
            </a:r>
            <a:endParaRPr lang="en-US" b="1" i="1" dirty="0" smtClean="0"/>
          </a:p>
          <a:p>
            <a:pPr lvl="3"/>
            <a:r>
              <a:rPr lang="en-US" i="1" dirty="0" smtClean="0">
                <a:solidFill>
                  <a:schemeClr val="bg1">
                    <a:lumMod val="50000"/>
                  </a:schemeClr>
                </a:solidFill>
              </a:rPr>
              <a:t>The </a:t>
            </a:r>
            <a:r>
              <a:rPr lang="en-US" i="1" dirty="0">
                <a:solidFill>
                  <a:schemeClr val="bg1">
                    <a:lumMod val="50000"/>
                  </a:schemeClr>
                </a:solidFill>
              </a:rPr>
              <a:t>object is positioned according to its place in the </a:t>
            </a:r>
            <a:r>
              <a:rPr lang="en-US" i="1" dirty="0" smtClean="0">
                <a:solidFill>
                  <a:schemeClr val="bg1">
                    <a:lumMod val="50000"/>
                  </a:schemeClr>
                </a:solidFill>
              </a:rPr>
              <a:t>document, […] laid </a:t>
            </a:r>
            <a:r>
              <a:rPr lang="en-US" i="1" dirty="0">
                <a:solidFill>
                  <a:schemeClr val="bg1">
                    <a:lumMod val="50000"/>
                  </a:schemeClr>
                </a:solidFill>
              </a:rPr>
              <a:t>out according to its box type and dimensions</a:t>
            </a:r>
          </a:p>
          <a:p>
            <a:pPr lvl="2"/>
            <a:r>
              <a:rPr lang="en-US" b="1" i="1" dirty="0"/>
              <a:t>Float: </a:t>
            </a:r>
            <a:endParaRPr lang="en-US" b="1" i="1" dirty="0" smtClean="0"/>
          </a:p>
          <a:p>
            <a:pPr lvl="3"/>
            <a:r>
              <a:rPr lang="en-US" i="1" dirty="0">
                <a:solidFill>
                  <a:schemeClr val="bg1">
                    <a:lumMod val="50000"/>
                  </a:schemeClr>
                </a:solidFill>
              </a:rPr>
              <a:t>T</a:t>
            </a:r>
            <a:r>
              <a:rPr lang="en-US" i="1" dirty="0" smtClean="0">
                <a:solidFill>
                  <a:schemeClr val="bg1">
                    <a:lumMod val="50000"/>
                  </a:schemeClr>
                </a:solidFill>
              </a:rPr>
              <a:t>he </a:t>
            </a:r>
            <a:r>
              <a:rPr lang="en-US" i="1" dirty="0">
                <a:solidFill>
                  <a:schemeClr val="bg1">
                    <a:lumMod val="50000"/>
                  </a:schemeClr>
                </a:solidFill>
              </a:rPr>
              <a:t>object is first laid out like normal flow, then moved as far left or right as possible</a:t>
            </a:r>
          </a:p>
          <a:p>
            <a:pPr lvl="2"/>
            <a:r>
              <a:rPr lang="en-US" b="1" i="1" dirty="0"/>
              <a:t>Absolute: </a:t>
            </a:r>
            <a:endParaRPr lang="en-US" b="1" i="1" dirty="0" smtClean="0"/>
          </a:p>
          <a:p>
            <a:pPr lvl="3"/>
            <a:r>
              <a:rPr lang="en-US" i="1" dirty="0" smtClean="0">
                <a:solidFill>
                  <a:schemeClr val="bg1">
                    <a:lumMod val="50000"/>
                  </a:schemeClr>
                </a:solidFill>
              </a:rPr>
              <a:t>The </a:t>
            </a:r>
            <a:r>
              <a:rPr lang="en-US" i="1" dirty="0">
                <a:solidFill>
                  <a:schemeClr val="bg1">
                    <a:lumMod val="50000"/>
                  </a:schemeClr>
                </a:solidFill>
              </a:rPr>
              <a:t>object is put in the render tree in a different place than in the DOM </a:t>
            </a:r>
            <a:r>
              <a:rPr lang="en-US" i="1" dirty="0" smtClean="0">
                <a:solidFill>
                  <a:schemeClr val="bg1">
                    <a:lumMod val="50000"/>
                  </a:schemeClr>
                </a:solidFill>
              </a:rPr>
              <a:t>tree</a:t>
            </a:r>
            <a:r>
              <a:rPr lang="en-US" sz="2400" dirty="0" smtClean="0"/>
              <a:t>”</a:t>
            </a:r>
            <a:endParaRPr lang="en-US" dirty="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385260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Normal </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8818" y="1129308"/>
            <a:ext cx="4904028" cy="1512168"/>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a:t>
            </a:r>
            <a:r>
              <a:rPr lang="en-US" b="1" dirty="0">
                <a:solidFill>
                  <a:srgbClr val="0070C0"/>
                </a:solidFill>
                <a:latin typeface="Courier New"/>
                <a:cs typeface="Courier New"/>
              </a:rPr>
              <a:t>&gt;&lt;/div&gt; </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p&gt;</a:t>
            </a:r>
          </a:p>
          <a:p>
            <a:r>
              <a:rPr lang="en-US" b="1" dirty="0" smtClean="0">
                <a:solidFill>
                  <a:srgbClr val="0070C0"/>
                </a:solidFill>
                <a:latin typeface="Courier New"/>
                <a:cs typeface="Courier New"/>
              </a:rPr>
              <a:t>&lt;/</a:t>
            </a:r>
            <a:r>
              <a:rPr lang="en-US" b="1" dirty="0">
                <a:solidFill>
                  <a:srgbClr val="0070C0"/>
                </a:solidFill>
                <a:latin typeface="Courier New"/>
                <a:cs typeface="Courier New"/>
              </a:rPr>
              <a:t>div</a:t>
            </a:r>
            <a:r>
              <a:rPr lang="en-US" b="1" dirty="0" smtClean="0">
                <a:solidFill>
                  <a:srgbClr val="0070C0"/>
                </a:solidFill>
                <a:latin typeface="Courier New"/>
                <a:cs typeface="Courier New"/>
              </a:rPr>
              <a:t>&gt;</a:t>
            </a:r>
          </a:p>
        </p:txBody>
      </p:sp>
      <p:pic>
        <p:nvPicPr>
          <p:cNvPr id="5" name="Image 4"/>
          <p:cNvPicPr>
            <a:picLocks noChangeAspect="1"/>
          </p:cNvPicPr>
          <p:nvPr/>
        </p:nvPicPr>
        <p:blipFill>
          <a:blip r:embed="rId4"/>
          <a:stretch>
            <a:fillRect/>
          </a:stretch>
        </p:blipFill>
        <p:spPr>
          <a:xfrm>
            <a:off x="6516216" y="1345332"/>
            <a:ext cx="2376264" cy="388331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à coins arrondis 4"/>
          <p:cNvSpPr/>
          <p:nvPr/>
        </p:nvSpPr>
        <p:spPr>
          <a:xfrm>
            <a:off x="179512" y="3371800"/>
            <a:ext cx="4903334" cy="1573932"/>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.block </a:t>
            </a:r>
            <a:r>
              <a:rPr lang="en-US" b="1" dirty="0">
                <a:solidFill>
                  <a:schemeClr val="tx1"/>
                </a:solidFill>
                <a:latin typeface="Courier New"/>
                <a:cs typeface="Courier New"/>
              </a:rPr>
              <a:t>{</a:t>
            </a:r>
            <a:endParaRPr lang="en-US" b="1" dirty="0">
              <a:solidFill>
                <a:srgbClr val="C00000"/>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height</a:t>
            </a:r>
            <a:r>
              <a:rPr lang="en-US" b="1" dirty="0">
                <a:solidFill>
                  <a:schemeClr val="tx1"/>
                </a:solidFill>
                <a:latin typeface="Courier New"/>
                <a:cs typeface="Courier New"/>
              </a:rPr>
              <a:t>: 98px</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smtClean="0">
                <a:solidFill>
                  <a:schemeClr val="tx1"/>
                </a:solidFill>
                <a:latin typeface="Courier New"/>
                <a:cs typeface="Courier New"/>
              </a:rPr>
              <a:t>blue;</a:t>
            </a:r>
            <a:endParaRPr lang="en-US" b="1" dirty="0">
              <a:solidFill>
                <a:schemeClr val="tx1"/>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p>
          <a:p>
            <a:r>
              <a:rPr lang="en-US" b="1" dirty="0" smtClean="0">
                <a:solidFill>
                  <a:schemeClr val="tx1"/>
                </a:solidFill>
                <a:latin typeface="Courier New"/>
                <a:cs typeface="Courier New"/>
              </a:rPr>
              <a:t>}</a:t>
            </a:r>
          </a:p>
        </p:txBody>
      </p:sp>
    </p:spTree>
    <p:extLst>
      <p:ext uri="{BB962C8B-B14F-4D97-AF65-F5344CB8AC3E}">
        <p14:creationId xmlns:p14="http://schemas.microsoft.com/office/powerpoint/2010/main" val="13952226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4"/>
          <p:cNvSpPr/>
          <p:nvPr/>
        </p:nvSpPr>
        <p:spPr>
          <a:xfrm>
            <a:off x="178818" y="1129308"/>
            <a:ext cx="4904028" cy="1512168"/>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a:t>
            </a:r>
            <a:r>
              <a:rPr lang="en-US" b="1" dirty="0">
                <a:solidFill>
                  <a:srgbClr val="0070C0"/>
                </a:solidFill>
                <a:latin typeface="Courier New"/>
                <a:cs typeface="Courier New"/>
              </a:rPr>
              <a:t>&gt;&lt;/div&gt; </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p&gt;</a:t>
            </a:r>
          </a:p>
          <a:p>
            <a:r>
              <a:rPr lang="en-US" b="1" dirty="0" smtClean="0">
                <a:solidFill>
                  <a:srgbClr val="0070C0"/>
                </a:solidFill>
                <a:latin typeface="Courier New"/>
                <a:cs typeface="Courier New"/>
              </a:rPr>
              <a:t>&lt;/</a:t>
            </a:r>
            <a:r>
              <a:rPr lang="en-US" b="1" dirty="0">
                <a:solidFill>
                  <a:srgbClr val="0070C0"/>
                </a:solidFill>
                <a:latin typeface="Courier New"/>
                <a:cs typeface="Courier New"/>
              </a:rPr>
              <a:t>div</a:t>
            </a:r>
            <a:r>
              <a:rPr lang="en-US" b="1" dirty="0" smtClean="0">
                <a:solidFill>
                  <a:srgbClr val="0070C0"/>
                </a:solidFill>
                <a:latin typeface="Courier New"/>
                <a:cs typeface="Courier New"/>
              </a:rPr>
              <a:t>&gt;</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a:t>
            </a:r>
            <a:r>
              <a:rPr lang="fr-FR" dirty="0" err="1" smtClean="0">
                <a:ea typeface="ＭＳ Ｐゴシック" pitchFamily="34" charset="-128"/>
              </a:rPr>
              <a:t>Float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5918511" y="1345332"/>
            <a:ext cx="2973969" cy="38693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à coins arrondis 4"/>
          <p:cNvSpPr/>
          <p:nvPr/>
        </p:nvSpPr>
        <p:spPr>
          <a:xfrm>
            <a:off x="179512" y="3145532"/>
            <a:ext cx="4903334"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.block </a:t>
            </a:r>
            <a:r>
              <a:rPr lang="en-US" b="1" dirty="0">
                <a:solidFill>
                  <a:schemeClr val="tx1"/>
                </a:solidFill>
                <a:latin typeface="Courier New"/>
                <a:cs typeface="Courier New"/>
              </a:rPr>
              <a:t>{</a:t>
            </a:r>
            <a:endParaRPr lang="en-US" b="1" dirty="0">
              <a:solidFill>
                <a:srgbClr val="C00000"/>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height</a:t>
            </a:r>
            <a:r>
              <a:rPr lang="en-US" b="1" dirty="0">
                <a:solidFill>
                  <a:schemeClr val="tx1"/>
                </a:solidFill>
                <a:latin typeface="Courier New"/>
                <a:cs typeface="Courier New"/>
              </a:rPr>
              <a:t>: 98px</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blue</a:t>
            </a:r>
            <a:r>
              <a:rPr lang="en-US" b="1" dirty="0" smtClean="0">
                <a:solidFill>
                  <a:schemeClr val="tx1"/>
                </a:solidFill>
                <a:latin typeface="Courier New"/>
                <a:cs typeface="Courier New"/>
              </a:rPr>
              <a:t>; </a:t>
            </a:r>
            <a:endParaRPr lang="en-US" b="1" dirty="0">
              <a:solidFill>
                <a:schemeClr val="tx1"/>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float</a:t>
            </a:r>
            <a:r>
              <a:rPr lang="en-US" b="1" dirty="0">
                <a:solidFill>
                  <a:schemeClr val="tx1"/>
                </a:solidFill>
                <a:latin typeface="Courier New"/>
                <a:cs typeface="Courier New"/>
              </a:rPr>
              <a:t>: right;</a:t>
            </a:r>
          </a:p>
          <a:p>
            <a:r>
              <a:rPr lang="en-US" b="1" dirty="0" smtClean="0">
                <a:solidFill>
                  <a:schemeClr val="tx1"/>
                </a:solidFill>
                <a:latin typeface="Courier New"/>
                <a:cs typeface="Courier New"/>
              </a:rPr>
              <a:t>}</a:t>
            </a:r>
          </a:p>
        </p:txBody>
      </p:sp>
    </p:spTree>
    <p:extLst>
      <p:ext uri="{BB962C8B-B14F-4D97-AF65-F5344CB8AC3E}">
        <p14:creationId xmlns:p14="http://schemas.microsoft.com/office/powerpoint/2010/main" val="32393530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Position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8818" y="1129308"/>
            <a:ext cx="4904028" cy="1512168"/>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a:t>
            </a:r>
            <a:r>
              <a:rPr lang="en-US" b="1" dirty="0">
                <a:solidFill>
                  <a:srgbClr val="0070C0"/>
                </a:solidFill>
                <a:latin typeface="Courier New"/>
                <a:cs typeface="Courier New"/>
              </a:rPr>
              <a:t>&gt;&lt;/div&gt; </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p</a:t>
            </a:r>
            <a:r>
              <a:rPr lang="en-US" b="1" dirty="0" smtClean="0">
                <a:solidFill>
                  <a:srgbClr val="0070C0"/>
                </a:solidFill>
                <a:latin typeface="Courier New"/>
                <a:cs typeface="Courier New"/>
              </a:rPr>
              <a:t>&gt;</a:t>
            </a:r>
            <a:r>
              <a:rPr lang="en-US" b="1" dirty="0" smtClean="0">
                <a:solidFill>
                  <a:schemeClr val="tx1"/>
                </a:solidFill>
                <a:latin typeface="Courier New"/>
                <a:cs typeface="Courier New"/>
              </a:rPr>
              <a:t>...</a:t>
            </a:r>
            <a:r>
              <a:rPr lang="en-US" b="1" dirty="0" smtClean="0">
                <a:solidFill>
                  <a:srgbClr val="0070C0"/>
                </a:solidFill>
                <a:latin typeface="Courier New"/>
                <a:cs typeface="Courier New"/>
              </a:rPr>
              <a:t>&lt;/</a:t>
            </a:r>
            <a:r>
              <a:rPr lang="en-US" b="1" dirty="0">
                <a:solidFill>
                  <a:srgbClr val="0070C0"/>
                </a:solidFill>
                <a:latin typeface="Courier New"/>
                <a:cs typeface="Courier New"/>
              </a:rPr>
              <a:t>p&gt;</a:t>
            </a:r>
          </a:p>
          <a:p>
            <a:r>
              <a:rPr lang="en-US" b="1" dirty="0" smtClean="0">
                <a:solidFill>
                  <a:srgbClr val="0070C0"/>
                </a:solidFill>
                <a:latin typeface="Courier New"/>
                <a:cs typeface="Courier New"/>
              </a:rPr>
              <a:t>&lt;/</a:t>
            </a:r>
            <a:r>
              <a:rPr lang="en-US" b="1" dirty="0">
                <a:solidFill>
                  <a:srgbClr val="0070C0"/>
                </a:solidFill>
                <a:latin typeface="Courier New"/>
                <a:cs typeface="Courier New"/>
              </a:rPr>
              <a:t>div</a:t>
            </a:r>
            <a:r>
              <a:rPr lang="en-US" b="1" dirty="0" smtClean="0">
                <a:solidFill>
                  <a:srgbClr val="0070C0"/>
                </a:solidFill>
                <a:latin typeface="Courier New"/>
                <a:cs typeface="Courier New"/>
              </a:rPr>
              <a:t>&gt;</a:t>
            </a:r>
          </a:p>
        </p:txBody>
      </p:sp>
      <p:pic>
        <p:nvPicPr>
          <p:cNvPr id="2" name="Image 1"/>
          <p:cNvPicPr>
            <a:picLocks noChangeAspect="1"/>
          </p:cNvPicPr>
          <p:nvPr/>
        </p:nvPicPr>
        <p:blipFill>
          <a:blip r:embed="rId4"/>
          <a:stretch>
            <a:fillRect/>
          </a:stretch>
        </p:blipFill>
        <p:spPr>
          <a:xfrm>
            <a:off x="6138826" y="1345332"/>
            <a:ext cx="2753653" cy="38693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à coins arrondis 4"/>
          <p:cNvSpPr/>
          <p:nvPr/>
        </p:nvSpPr>
        <p:spPr>
          <a:xfrm>
            <a:off x="179512" y="3145532"/>
            <a:ext cx="4903334"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.block </a:t>
            </a:r>
            <a:r>
              <a:rPr lang="en-US" b="1" dirty="0">
                <a:solidFill>
                  <a:schemeClr val="tx1"/>
                </a:solidFill>
                <a:latin typeface="Courier New"/>
                <a:cs typeface="Courier New"/>
              </a:rPr>
              <a:t>{</a:t>
            </a:r>
            <a:endParaRPr lang="en-US" b="1" dirty="0">
              <a:solidFill>
                <a:srgbClr val="C00000"/>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height</a:t>
            </a:r>
            <a:r>
              <a:rPr lang="en-US" b="1" dirty="0">
                <a:solidFill>
                  <a:schemeClr val="tx1"/>
                </a:solidFill>
                <a:latin typeface="Courier New"/>
                <a:cs typeface="Courier New"/>
              </a:rPr>
              <a:t>: 98px</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blue</a:t>
            </a:r>
            <a:r>
              <a:rPr lang="en-US" b="1" dirty="0" smtClean="0">
                <a:solidFill>
                  <a:schemeClr val="tx1"/>
                </a:solidFill>
                <a:latin typeface="Courier New"/>
                <a:cs typeface="Courier New"/>
              </a:rPr>
              <a:t>; </a:t>
            </a:r>
            <a:endParaRPr lang="en-US" b="1" dirty="0">
              <a:solidFill>
                <a:schemeClr val="tx1"/>
              </a:solidFill>
              <a:latin typeface="Courier New"/>
              <a:cs typeface="Courier New"/>
            </a:endParaRPr>
          </a:p>
          <a:p>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en-US" b="1" dirty="0">
                <a:solidFill>
                  <a:srgbClr val="C00000"/>
                </a:solidFill>
                <a:latin typeface="Courier New"/>
                <a:cs typeface="Courier New"/>
              </a:rPr>
              <a:t>position</a:t>
            </a:r>
            <a:r>
              <a:rPr lang="en-US" b="1" dirty="0">
                <a:solidFill>
                  <a:schemeClr val="tx1"/>
                </a:solidFill>
                <a:latin typeface="Courier New"/>
                <a:cs typeface="Courier New"/>
              </a:rPr>
              <a:t>: absolute;</a:t>
            </a:r>
          </a:p>
          <a:p>
            <a:r>
              <a:rPr lang="en-US" b="1" dirty="0" smtClean="0">
                <a:solidFill>
                  <a:schemeClr val="tx1"/>
                </a:solidFill>
                <a:latin typeface="Courier New"/>
                <a:cs typeface="Courier New"/>
              </a:rPr>
              <a:t>}</a:t>
            </a:r>
          </a:p>
        </p:txBody>
      </p:sp>
    </p:spTree>
    <p:extLst>
      <p:ext uri="{BB962C8B-B14F-4D97-AF65-F5344CB8AC3E}">
        <p14:creationId xmlns:p14="http://schemas.microsoft.com/office/powerpoint/2010/main" val="10596480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2" y="4513684"/>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.menu </a:t>
            </a:r>
            <a:r>
              <a:rPr lang="en-US" b="1" dirty="0" smtClean="0">
                <a:latin typeface="Courier New"/>
                <a:cs typeface="Courier New"/>
              </a:rPr>
              <a:t>{ </a:t>
            </a:r>
            <a:r>
              <a:rPr lang="en-US" b="1" dirty="0" smtClean="0">
                <a:solidFill>
                  <a:srgbClr val="C00000"/>
                </a:solidFill>
                <a:latin typeface="Courier New"/>
                <a:cs typeface="Courier New"/>
              </a:rPr>
              <a:t>float</a:t>
            </a:r>
            <a:r>
              <a:rPr lang="en-US" b="1" dirty="0" smtClean="0">
                <a:solidFill>
                  <a:srgbClr val="A50021"/>
                </a:solidFill>
                <a:latin typeface="Courier New"/>
                <a:cs typeface="Courier New"/>
              </a:rPr>
              <a:t>:</a:t>
            </a:r>
            <a:r>
              <a:rPr lang="en-US" b="1" dirty="0" smtClean="0">
                <a:latin typeface="Courier New"/>
                <a:cs typeface="Courier New"/>
              </a:rPr>
              <a:t> left; }</a:t>
            </a:r>
            <a:endParaRPr lang="en-US" b="1" dirty="0">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err="1" smtClean="0">
                <a:ea typeface="ＭＳ Ｐゴシック" pitchFamily="34" charset="-128"/>
              </a:rPr>
              <a:t>float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Determines floating element</a:t>
            </a:r>
          </a:p>
          <a:p>
            <a:pPr marL="514350" indent="-457200">
              <a:lnSpc>
                <a:spcPct val="90000"/>
              </a:lnSpc>
              <a:spcBef>
                <a:spcPts val="672"/>
              </a:spcBef>
            </a:pPr>
            <a:r>
              <a:rPr lang="en-US" dirty="0" smtClean="0">
                <a:ea typeface="ＭＳ Ｐゴシック" pitchFamily="34" charset="-128"/>
              </a:rPr>
              <a:t>Possible values: </a:t>
            </a:r>
          </a:p>
          <a:p>
            <a:pPr marL="914400" lvl="1" indent="-457200">
              <a:lnSpc>
                <a:spcPct val="90000"/>
              </a:lnSpc>
              <a:spcBef>
                <a:spcPts val="672"/>
              </a:spcBef>
            </a:pPr>
            <a:r>
              <a:rPr lang="en-US" dirty="0" smtClean="0">
                <a:ea typeface="ＭＳ Ｐゴシック" pitchFamily="34" charset="-128"/>
              </a:rPr>
              <a:t>left</a:t>
            </a:r>
          </a:p>
          <a:p>
            <a:pPr marL="914400" lvl="1" indent="-457200">
              <a:lnSpc>
                <a:spcPct val="90000"/>
              </a:lnSpc>
              <a:spcBef>
                <a:spcPts val="672"/>
              </a:spcBef>
            </a:pPr>
            <a:r>
              <a:rPr lang="en-US" dirty="0" smtClean="0">
                <a:ea typeface="ＭＳ Ｐゴシック" pitchFamily="34" charset="-128"/>
              </a:rPr>
              <a:t>right</a:t>
            </a:r>
          </a:p>
          <a:p>
            <a:pPr marL="914400" lvl="1" indent="-457200">
              <a:lnSpc>
                <a:spcPct val="90000"/>
              </a:lnSpc>
              <a:spcBef>
                <a:spcPts val="672"/>
              </a:spcBef>
            </a:pPr>
            <a:r>
              <a:rPr lang="en-US" dirty="0" smtClean="0">
                <a:ea typeface="ＭＳ Ｐゴシック" pitchFamily="34" charset="-128"/>
              </a:rPr>
              <a:t>none</a:t>
            </a:r>
          </a:p>
          <a:p>
            <a:pPr marL="914400" lvl="1" indent="-457200">
              <a:lnSpc>
                <a:spcPct val="90000"/>
              </a:lnSpc>
              <a:spcBef>
                <a:spcPts val="672"/>
              </a:spcBef>
            </a:pPr>
            <a:r>
              <a:rPr lang="en-US" dirty="0" smtClean="0">
                <a:ea typeface="ＭＳ Ｐゴシック" pitchFamily="34" charset="-128"/>
              </a:rPr>
              <a:t>inherit</a:t>
            </a:r>
            <a:endParaRPr lang="en-US" dirty="0">
              <a:ea typeface="ＭＳ Ｐゴシック" pitchFamily="34" charset="-128"/>
            </a:endParaRPr>
          </a:p>
        </p:txBody>
      </p:sp>
      <p:grpSp>
        <p:nvGrpSpPr>
          <p:cNvPr id="3" name="Group 2"/>
          <p:cNvGrpSpPr/>
          <p:nvPr/>
        </p:nvGrpSpPr>
        <p:grpSpPr>
          <a:xfrm>
            <a:off x="4139952" y="1097260"/>
            <a:ext cx="4699248" cy="3200400"/>
            <a:chOff x="4139952" y="913284"/>
            <a:chExt cx="4699248" cy="3200400"/>
          </a:xfrm>
        </p:grpSpPr>
        <p:sp>
          <p:nvSpPr>
            <p:cNvPr id="29" name="Rectangle 28"/>
            <p:cNvSpPr/>
            <p:nvPr/>
          </p:nvSpPr>
          <p:spPr bwMode="auto">
            <a:xfrm>
              <a:off x="6324600" y="913284"/>
              <a:ext cx="2514600" cy="3200400"/>
            </a:xfrm>
            <a:prstGeom prst="rect">
              <a:avLst/>
            </a:prstGeom>
            <a:solidFill>
              <a:srgbClr val="D3D7DB"/>
            </a:solidFill>
            <a:ln w="12700" cap="flat" cmpd="sng" algn="ctr">
              <a:solidFill>
                <a:srgbClr val="4D4D4D"/>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D4D4D"/>
                </a:solidFill>
                <a:effectLst/>
                <a:uLnTx/>
                <a:uFillTx/>
                <a:latin typeface="Arial" charset="0"/>
              </a:endParaRPr>
            </a:p>
          </p:txBody>
        </p:sp>
        <p:cxnSp>
          <p:nvCxnSpPr>
            <p:cNvPr id="30" name="Straight Connector 29"/>
            <p:cNvCxnSpPr/>
            <p:nvPr/>
          </p:nvCxnSpPr>
          <p:spPr bwMode="auto">
            <a:xfrm>
              <a:off x="6477000" y="1141884"/>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1" name="Straight Connector 30"/>
            <p:cNvCxnSpPr/>
            <p:nvPr/>
          </p:nvCxnSpPr>
          <p:spPr bwMode="auto">
            <a:xfrm>
              <a:off x="6477000" y="13688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2" name="Straight Connector 31"/>
            <p:cNvCxnSpPr/>
            <p:nvPr/>
          </p:nvCxnSpPr>
          <p:spPr bwMode="auto">
            <a:xfrm>
              <a:off x="6477000" y="1599084"/>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3" name="Straight Connector 32"/>
            <p:cNvCxnSpPr/>
            <p:nvPr/>
          </p:nvCxnSpPr>
          <p:spPr bwMode="auto">
            <a:xfrm>
              <a:off x="6477000" y="18260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4" name="Straight Connector 33"/>
            <p:cNvCxnSpPr/>
            <p:nvPr/>
          </p:nvCxnSpPr>
          <p:spPr bwMode="auto">
            <a:xfrm>
              <a:off x="6477000" y="20546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5" name="Straight Connector 34"/>
            <p:cNvCxnSpPr/>
            <p:nvPr/>
          </p:nvCxnSpPr>
          <p:spPr bwMode="auto">
            <a:xfrm>
              <a:off x="6477000" y="2284884"/>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6" name="Straight Connector 35"/>
            <p:cNvCxnSpPr/>
            <p:nvPr/>
          </p:nvCxnSpPr>
          <p:spPr bwMode="auto">
            <a:xfrm>
              <a:off x="6477000" y="25118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7" name="Straight Connector 36"/>
            <p:cNvCxnSpPr/>
            <p:nvPr/>
          </p:nvCxnSpPr>
          <p:spPr bwMode="auto">
            <a:xfrm>
              <a:off x="6477000" y="27404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8" name="Straight Connector 37"/>
            <p:cNvCxnSpPr/>
            <p:nvPr/>
          </p:nvCxnSpPr>
          <p:spPr bwMode="auto">
            <a:xfrm>
              <a:off x="6477000" y="29690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39" name="Straight Connector 38"/>
            <p:cNvCxnSpPr/>
            <p:nvPr/>
          </p:nvCxnSpPr>
          <p:spPr bwMode="auto">
            <a:xfrm>
              <a:off x="6477000" y="3199284"/>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40" name="Straight Connector 39"/>
            <p:cNvCxnSpPr/>
            <p:nvPr/>
          </p:nvCxnSpPr>
          <p:spPr bwMode="auto">
            <a:xfrm>
              <a:off x="6477000" y="34262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41" name="Straight Connector 40"/>
            <p:cNvCxnSpPr/>
            <p:nvPr/>
          </p:nvCxnSpPr>
          <p:spPr bwMode="auto">
            <a:xfrm>
              <a:off x="6477000" y="36548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cxnSp>
          <p:nvCxnSpPr>
            <p:cNvPr id="42" name="Straight Connector 41"/>
            <p:cNvCxnSpPr/>
            <p:nvPr/>
          </p:nvCxnSpPr>
          <p:spPr bwMode="auto">
            <a:xfrm>
              <a:off x="6477000" y="3883496"/>
              <a:ext cx="2209800" cy="1588"/>
            </a:xfrm>
            <a:prstGeom prst="line">
              <a:avLst/>
            </a:prstGeom>
            <a:solidFill>
              <a:srgbClr val="D3D7DB"/>
            </a:solidFill>
            <a:ln w="12700" cap="flat" cmpd="sng" algn="ctr">
              <a:solidFill>
                <a:srgbClr val="4D4D4D"/>
              </a:solidFill>
              <a:prstDash val="solid"/>
              <a:round/>
              <a:headEnd type="none" w="med" len="med"/>
              <a:tailEnd type="none" w="med" len="med"/>
            </a:ln>
            <a:effectLst/>
          </p:spPr>
        </p:cxnSp>
        <p:sp>
          <p:nvSpPr>
            <p:cNvPr id="43" name="Rectangle 42"/>
            <p:cNvSpPr/>
            <p:nvPr/>
          </p:nvSpPr>
          <p:spPr bwMode="auto">
            <a:xfrm>
              <a:off x="6477000" y="1446684"/>
              <a:ext cx="914400" cy="838200"/>
            </a:xfrm>
            <a:prstGeom prst="rect">
              <a:avLst/>
            </a:prstGeom>
            <a:solidFill>
              <a:srgbClr val="D3D7DB"/>
            </a:solidFill>
            <a:ln w="12700" cap="flat" cmpd="sng" algn="ctr">
              <a:solidFill>
                <a:srgbClr val="4D4D4D"/>
              </a:solidFill>
              <a:prstDash val="solid"/>
              <a:round/>
              <a:headEnd type="none" w="med" len="med"/>
              <a:tailEnd type="none" w="med" len="med"/>
            </a:ln>
            <a:effectLst>
              <a:outerShdw blurRad="50800" dist="177800" dir="2700000">
                <a:srgbClr val="4D4D4D">
                  <a:lumMod val="20000"/>
                  <a:lumOff val="80000"/>
                </a:srgbClr>
              </a:outerShdw>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4D4D4D"/>
                </a:solidFill>
                <a:effectLst/>
                <a:uLnTx/>
                <a:uFillTx/>
                <a:latin typeface="Arial" charset="0"/>
              </a:endParaRPr>
            </a:p>
          </p:txBody>
        </p:sp>
        <p:sp>
          <p:nvSpPr>
            <p:cNvPr id="44" name="TextBox 43"/>
            <p:cNvSpPr txBox="1"/>
            <p:nvPr/>
          </p:nvSpPr>
          <p:spPr>
            <a:xfrm>
              <a:off x="4139952" y="2776200"/>
              <a:ext cx="19187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n-lt"/>
                </a:rPr>
                <a:t>Floating block</a:t>
              </a:r>
              <a:endParaRPr kumimoji="0" lang="en-US" sz="2400" b="0" i="0" u="none" strike="noStrike" kern="0" cap="none" spc="0" normalizeH="0" baseline="0" noProof="0" dirty="0">
                <a:ln>
                  <a:noFill/>
                </a:ln>
                <a:solidFill>
                  <a:sysClr val="windowText" lastClr="000000"/>
                </a:solidFill>
                <a:effectLst/>
                <a:uLnTx/>
                <a:uFillTx/>
                <a:latin typeface="+mn-lt"/>
              </a:endParaRPr>
            </a:p>
          </p:txBody>
        </p:sp>
        <p:cxnSp>
          <p:nvCxnSpPr>
            <p:cNvPr id="45" name="Straight Arrow Connector 44"/>
            <p:cNvCxnSpPr>
              <a:stCxn id="44" idx="0"/>
              <a:endCxn id="43" idx="1"/>
            </p:cNvCxnSpPr>
            <p:nvPr/>
          </p:nvCxnSpPr>
          <p:spPr bwMode="auto">
            <a:xfrm flipV="1">
              <a:off x="5099334" y="1865784"/>
              <a:ext cx="1377666" cy="910416"/>
            </a:xfrm>
            <a:prstGeom prst="straightConnector1">
              <a:avLst/>
            </a:prstGeom>
            <a:solidFill>
              <a:srgbClr val="D3D7DB"/>
            </a:solidFill>
            <a:ln w="12700" cap="flat" cmpd="sng" algn="ctr">
              <a:solidFill>
                <a:srgbClr val="4D4D4D"/>
              </a:solidFill>
              <a:prstDash val="solid"/>
              <a:round/>
              <a:headEnd type="none" w="med" len="med"/>
              <a:tailEnd type="arrow"/>
            </a:ln>
            <a:effectLst/>
          </p:spPr>
        </p:cxnSp>
      </p:grpSp>
    </p:spTree>
    <p:extLst>
      <p:ext uri="{BB962C8B-B14F-4D97-AF65-F5344CB8AC3E}">
        <p14:creationId xmlns:p14="http://schemas.microsoft.com/office/powerpoint/2010/main" val="2802818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Multi blocks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 7"/>
          <p:cNvPicPr>
            <a:picLocks noChangeAspect="1"/>
          </p:cNvPicPr>
          <p:nvPr/>
        </p:nvPicPr>
        <p:blipFill>
          <a:blip r:embed="rId4"/>
          <a:stretch>
            <a:fillRect/>
          </a:stretch>
        </p:blipFill>
        <p:spPr>
          <a:xfrm>
            <a:off x="7452320" y="1345332"/>
            <a:ext cx="1184529" cy="3400038"/>
          </a:xfrm>
          <a:prstGeom prst="rect">
            <a:avLst/>
          </a:prstGeom>
        </p:spPr>
      </p:pic>
      <p:sp>
        <p:nvSpPr>
          <p:cNvPr id="9" name="Rectangle à coins arrondis 4"/>
          <p:cNvSpPr/>
          <p:nvPr/>
        </p:nvSpPr>
        <p:spPr>
          <a:xfrm>
            <a:off x="178818" y="1129308"/>
            <a:ext cx="4904028" cy="1008112"/>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red"</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blue"</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yellow"</a:t>
            </a:r>
            <a:r>
              <a:rPr lang="en-US" b="1" dirty="0">
                <a:solidFill>
                  <a:srgbClr val="0070C0"/>
                </a:solidFill>
                <a:latin typeface="Courier New"/>
                <a:cs typeface="Courier New"/>
              </a:rPr>
              <a:t>&gt;&lt;/div&gt; </a:t>
            </a:r>
          </a:p>
        </p:txBody>
      </p:sp>
      <p:sp>
        <p:nvSpPr>
          <p:cNvPr id="12" name="Rectangle à coins arrondis 4"/>
          <p:cNvSpPr/>
          <p:nvPr/>
        </p:nvSpPr>
        <p:spPr>
          <a:xfrm>
            <a:off x="179512" y="2785492"/>
            <a:ext cx="4903334" cy="216024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.block </a:t>
            </a:r>
            <a:r>
              <a:rPr lang="en-US" b="1" dirty="0">
                <a:solidFill>
                  <a:schemeClr val="tx1"/>
                </a:solidFill>
                <a:latin typeface="Courier New"/>
                <a:cs typeface="Courier New"/>
              </a:rPr>
              <a:t>{</a:t>
            </a:r>
          </a:p>
          <a:p>
            <a:r>
              <a:rPr lang="en-US" b="1" dirty="0">
                <a:solidFill>
                  <a:schemeClr val="tx1"/>
                </a:solidFill>
                <a:latin typeface="Courier New"/>
                <a:cs typeface="Courier New"/>
              </a:rPr>
              <a:t>  </a:t>
            </a:r>
            <a:r>
              <a:rPr lang="en-US" b="1" dirty="0">
                <a:solidFill>
                  <a:srgbClr val="C00000"/>
                </a:solidFill>
                <a:latin typeface="Courier New"/>
                <a:cs typeface="Courier New"/>
              </a:rPr>
              <a:t>height</a:t>
            </a:r>
            <a:r>
              <a:rPr lang="en-US" b="1" dirty="0">
                <a:solidFill>
                  <a:schemeClr val="tx1"/>
                </a:solidFill>
                <a:latin typeface="Courier New"/>
                <a:cs typeface="Courier New"/>
              </a:rPr>
              <a:t>: 98px; </a:t>
            </a:r>
            <a:r>
              <a:rPr lang="en-US" b="1" dirty="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a:solidFill>
                  <a:schemeClr val="tx1"/>
                </a:solidFill>
                <a:latin typeface="Courier New"/>
                <a:cs typeface="Courier New"/>
              </a:rPr>
              <a:t>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a:t>
            </a:r>
          </a:p>
          <a:p>
            <a:r>
              <a:rPr lang="en-US" b="1" dirty="0">
                <a:solidFill>
                  <a:schemeClr val="tx1"/>
                </a:solidFill>
                <a:latin typeface="Courier New"/>
                <a:cs typeface="Courier New"/>
              </a:rPr>
              <a:t>}</a:t>
            </a:r>
          </a:p>
          <a:p>
            <a:r>
              <a:rPr lang="en-US" b="1" dirty="0">
                <a:solidFill>
                  <a:srgbClr val="0070C0"/>
                </a:solidFill>
                <a:latin typeface="Courier New"/>
                <a:cs typeface="Courier New"/>
              </a:rPr>
              <a:t>.red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red; }</a:t>
            </a:r>
          </a:p>
          <a:p>
            <a:r>
              <a:rPr lang="en-US" b="1" dirty="0">
                <a:solidFill>
                  <a:srgbClr val="0070C0"/>
                </a:solidFill>
                <a:latin typeface="Courier New"/>
                <a:cs typeface="Courier New"/>
              </a:rPr>
              <a:t>.blue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blue; }</a:t>
            </a:r>
          </a:p>
          <a:p>
            <a:r>
              <a:rPr lang="en-US" b="1" dirty="0">
                <a:solidFill>
                  <a:srgbClr val="0070C0"/>
                </a:solidFill>
                <a:latin typeface="Courier New"/>
                <a:cs typeface="Courier New"/>
              </a:rPr>
              <a:t>.yellow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yellow; }</a:t>
            </a:r>
          </a:p>
        </p:txBody>
      </p:sp>
    </p:spTree>
    <p:extLst>
      <p:ext uri="{BB962C8B-B14F-4D97-AF65-F5344CB8AC3E}">
        <p14:creationId xmlns:p14="http://schemas.microsoft.com/office/powerpoint/2010/main" val="2818324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Before</a:t>
            </a:r>
            <a:r>
              <a:rPr lang="fr-FR" dirty="0">
                <a:ea typeface="ＭＳ Ｐゴシック" pitchFamily="34" charset="-128"/>
              </a:rPr>
              <a:t> </a:t>
            </a:r>
            <a:r>
              <a:rPr lang="fr-FR" dirty="0" err="1" smtClean="0">
                <a:ea typeface="ＭＳ Ｐゴシック" pitchFamily="34" charset="-128"/>
              </a:rPr>
              <a:t>diving</a:t>
            </a:r>
            <a:r>
              <a:rPr lang="fr-FR" dirty="0" smtClean="0">
                <a:ea typeface="ＭＳ Ｐゴシック" pitchFamily="34" charset="-128"/>
              </a:rPr>
              <a:t> in…</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fr-FR" dirty="0" err="1" smtClean="0">
                <a:ea typeface="ＭＳ Ｐゴシック" pitchFamily="34" charset="-128"/>
              </a:rPr>
              <a:t>Combination</a:t>
            </a:r>
            <a:r>
              <a:rPr lang="fr-FR" dirty="0" smtClean="0">
                <a:ea typeface="ＭＳ Ｐゴシック" pitchFamily="34" charset="-128"/>
              </a:rPr>
              <a:t> of </a:t>
            </a:r>
            <a:r>
              <a:rPr lang="fr-FR" dirty="0" err="1" smtClean="0">
                <a:ea typeface="ＭＳ Ｐゴシック" pitchFamily="34" charset="-128"/>
              </a:rPr>
              <a:t>these</a:t>
            </a:r>
            <a:r>
              <a:rPr lang="fr-FR" dirty="0">
                <a:ea typeface="ＭＳ Ｐゴシック" pitchFamily="34" charset="-128"/>
              </a:rPr>
              <a:t> </a:t>
            </a:r>
            <a:r>
              <a:rPr lang="fr-FR" dirty="0" err="1" smtClean="0">
                <a:ea typeface="ＭＳ Ｐゴシック" pitchFamily="34" charset="-128"/>
              </a:rPr>
              <a:t>makes</a:t>
            </a:r>
            <a:r>
              <a:rPr lang="fr-FR" dirty="0" smtClean="0">
                <a:ea typeface="ＭＳ Ｐゴシック" pitchFamily="34" charset="-128"/>
              </a:rPr>
              <a:t> the Web</a:t>
            </a:r>
            <a:endParaRPr lang="fr-FR" sz="2000" dirty="0" smtClean="0">
              <a:ea typeface="ＭＳ Ｐゴシック" pitchFamily="34" charset="-128"/>
            </a:endParaRPr>
          </a:p>
          <a:p>
            <a:pPr lvl="2"/>
            <a:endParaRPr lang="en-US" sz="2000" dirty="0" smtClean="0">
              <a:ea typeface="ＭＳ Ｐゴシック" pitchFamily="34" charset="-128"/>
            </a:endParaRPr>
          </a:p>
          <a:p>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749" y="1561356"/>
            <a:ext cx="6292510" cy="3687018"/>
          </a:xfrm>
          <a:prstGeom prst="rect">
            <a:avLst/>
          </a:prstGeom>
        </p:spPr>
      </p:pic>
    </p:spTree>
    <p:extLst>
      <p:ext uri="{BB962C8B-B14F-4D97-AF65-F5344CB8AC3E}">
        <p14:creationId xmlns:p14="http://schemas.microsoft.com/office/powerpoint/2010/main" val="25377094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Multi blocks </a:t>
            </a:r>
            <a:r>
              <a:rPr lang="fr-FR" dirty="0" err="1" smtClean="0">
                <a:ea typeface="ＭＳ Ｐゴシック" pitchFamily="34" charset="-128"/>
              </a:rPr>
              <a:t>float</a:t>
            </a:r>
            <a:r>
              <a:rPr lang="fr-FR" dirty="0" smtClean="0">
                <a:ea typeface="ＭＳ Ｐゴシック" pitchFamily="34" charset="-128"/>
              </a:rPr>
              <a:t> </a:t>
            </a:r>
            <a:r>
              <a:rPr lang="fr-FR" dirty="0" err="1" smtClean="0">
                <a:ea typeface="ＭＳ Ｐゴシック" pitchFamily="34" charset="-128"/>
              </a:rPr>
              <a:t>left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5652120" y="1417340"/>
            <a:ext cx="3003128" cy="1066470"/>
          </a:xfrm>
          <a:prstGeom prst="rect">
            <a:avLst/>
          </a:prstGeom>
        </p:spPr>
      </p:pic>
      <p:sp>
        <p:nvSpPr>
          <p:cNvPr id="8" name="Rectangle à coins arrondis 4"/>
          <p:cNvSpPr/>
          <p:nvPr/>
        </p:nvSpPr>
        <p:spPr>
          <a:xfrm>
            <a:off x="178818" y="1129308"/>
            <a:ext cx="4904028" cy="1008112"/>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red"</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blue"</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yellow"</a:t>
            </a:r>
            <a:r>
              <a:rPr lang="en-US" b="1" dirty="0">
                <a:solidFill>
                  <a:srgbClr val="0070C0"/>
                </a:solidFill>
                <a:latin typeface="Courier New"/>
                <a:cs typeface="Courier New"/>
              </a:rPr>
              <a:t>&gt;&lt;/div&gt; </a:t>
            </a:r>
          </a:p>
        </p:txBody>
      </p:sp>
      <p:sp>
        <p:nvSpPr>
          <p:cNvPr id="9" name="Rectangle à coins arrondis 4"/>
          <p:cNvSpPr/>
          <p:nvPr/>
        </p:nvSpPr>
        <p:spPr>
          <a:xfrm>
            <a:off x="179512" y="2569468"/>
            <a:ext cx="4903334" cy="237626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.block </a:t>
            </a:r>
            <a:r>
              <a:rPr lang="en-US" b="1" dirty="0">
                <a:solidFill>
                  <a:schemeClr val="tx1"/>
                </a:solidFill>
                <a:latin typeface="Courier New"/>
                <a:cs typeface="Courier New"/>
              </a:rPr>
              <a:t>{</a:t>
            </a:r>
          </a:p>
          <a:p>
            <a:r>
              <a:rPr lang="en-US" b="1" dirty="0">
                <a:solidFill>
                  <a:schemeClr val="tx1"/>
                </a:solidFill>
                <a:latin typeface="Courier New"/>
                <a:cs typeface="Courier New"/>
              </a:rPr>
              <a:t>  </a:t>
            </a:r>
            <a:r>
              <a:rPr lang="en-US" b="1" dirty="0">
                <a:solidFill>
                  <a:srgbClr val="C00000"/>
                </a:solidFill>
                <a:latin typeface="Courier New"/>
                <a:cs typeface="Courier New"/>
              </a:rPr>
              <a:t>height</a:t>
            </a:r>
            <a:r>
              <a:rPr lang="en-US" b="1" dirty="0">
                <a:solidFill>
                  <a:schemeClr val="tx1"/>
                </a:solidFill>
                <a:latin typeface="Courier New"/>
                <a:cs typeface="Courier New"/>
              </a:rPr>
              <a:t>: 98px; </a:t>
            </a:r>
            <a:r>
              <a:rPr lang="en-US" b="1" dirty="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a:solidFill>
                  <a:schemeClr val="tx1"/>
                </a:solidFill>
                <a:latin typeface="Courier New"/>
                <a:cs typeface="Courier New"/>
              </a:rPr>
              <a:t>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en-US" b="1" dirty="0">
                <a:solidFill>
                  <a:srgbClr val="C00000"/>
                </a:solidFill>
                <a:latin typeface="Courier New"/>
                <a:cs typeface="Courier New"/>
              </a:rPr>
              <a:t>float</a:t>
            </a:r>
            <a:r>
              <a:rPr lang="en-US" b="1" dirty="0">
                <a:solidFill>
                  <a:schemeClr val="tx1"/>
                </a:solidFill>
                <a:latin typeface="Courier New"/>
                <a:cs typeface="Courier New"/>
              </a:rPr>
              <a:t>: left</a:t>
            </a:r>
            <a:r>
              <a:rPr lang="en-US" b="1" dirty="0" smtClean="0">
                <a:solidFill>
                  <a:schemeClr val="tx1"/>
                </a:solidFill>
                <a:latin typeface="Courier New"/>
                <a:cs typeface="Courier New"/>
              </a:rPr>
              <a:t>;</a:t>
            </a:r>
            <a:endParaRPr lang="en-US" b="1" dirty="0">
              <a:solidFill>
                <a:schemeClr val="tx1"/>
              </a:solidFill>
              <a:latin typeface="Courier New"/>
              <a:cs typeface="Courier New"/>
            </a:endParaRPr>
          </a:p>
          <a:p>
            <a:r>
              <a:rPr lang="en-US" b="1" dirty="0">
                <a:solidFill>
                  <a:schemeClr val="tx1"/>
                </a:solidFill>
                <a:latin typeface="Courier New"/>
                <a:cs typeface="Courier New"/>
              </a:rPr>
              <a:t>}</a:t>
            </a:r>
          </a:p>
          <a:p>
            <a:r>
              <a:rPr lang="en-US" b="1" dirty="0">
                <a:solidFill>
                  <a:srgbClr val="0070C0"/>
                </a:solidFill>
                <a:latin typeface="Courier New"/>
                <a:cs typeface="Courier New"/>
              </a:rPr>
              <a:t>.red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red; }</a:t>
            </a:r>
          </a:p>
          <a:p>
            <a:r>
              <a:rPr lang="en-US" b="1" dirty="0">
                <a:solidFill>
                  <a:srgbClr val="0070C0"/>
                </a:solidFill>
                <a:latin typeface="Courier New"/>
                <a:cs typeface="Courier New"/>
              </a:rPr>
              <a:t>.blue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blue; }</a:t>
            </a:r>
          </a:p>
          <a:p>
            <a:r>
              <a:rPr lang="en-US" b="1" dirty="0">
                <a:solidFill>
                  <a:srgbClr val="0070C0"/>
                </a:solidFill>
                <a:latin typeface="Courier New"/>
                <a:cs typeface="Courier New"/>
              </a:rPr>
              <a:t>.yellow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yellow; }</a:t>
            </a:r>
          </a:p>
        </p:txBody>
      </p:sp>
    </p:spTree>
    <p:extLst>
      <p:ext uri="{BB962C8B-B14F-4D97-AF65-F5344CB8AC3E}">
        <p14:creationId xmlns:p14="http://schemas.microsoft.com/office/powerpoint/2010/main" val="863663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Multi blocks </a:t>
            </a:r>
            <a:r>
              <a:rPr lang="fr-FR" dirty="0" err="1" smtClean="0">
                <a:ea typeface="ＭＳ Ｐゴシック" pitchFamily="34" charset="-128"/>
              </a:rPr>
              <a:t>float</a:t>
            </a:r>
            <a:r>
              <a:rPr lang="fr-FR" dirty="0" smtClean="0">
                <a:ea typeface="ＭＳ Ｐゴシック" pitchFamily="34" charset="-128"/>
              </a:rPr>
              <a:t> right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4355976" y="1417340"/>
            <a:ext cx="4295800" cy="1060526"/>
          </a:xfrm>
          <a:prstGeom prst="rect">
            <a:avLst/>
          </a:prstGeom>
        </p:spPr>
      </p:pic>
      <p:sp>
        <p:nvSpPr>
          <p:cNvPr id="3" name="Rectangle 2"/>
          <p:cNvSpPr/>
          <p:nvPr/>
        </p:nvSpPr>
        <p:spPr>
          <a:xfrm>
            <a:off x="6228184" y="2569468"/>
            <a:ext cx="2376264" cy="360040"/>
          </a:xfrm>
          <a:prstGeom prst="wedgeRectCallout">
            <a:avLst>
              <a:gd name="adj1" fmla="val 50572"/>
              <a:gd name="adj2" fmla="val -1647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Browser right border</a:t>
            </a:r>
            <a:endParaRPr lang="en-US" dirty="0"/>
          </a:p>
        </p:txBody>
      </p:sp>
      <p:sp>
        <p:nvSpPr>
          <p:cNvPr id="12" name="Rectangle à coins arrondis 4"/>
          <p:cNvSpPr/>
          <p:nvPr/>
        </p:nvSpPr>
        <p:spPr>
          <a:xfrm>
            <a:off x="178818" y="1129308"/>
            <a:ext cx="4904028" cy="1008112"/>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red"</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blue"</a:t>
            </a:r>
            <a:r>
              <a:rPr lang="en-US" b="1" dirty="0">
                <a:solidFill>
                  <a:srgbClr val="0070C0"/>
                </a:solidFill>
                <a:latin typeface="Courier New"/>
                <a:cs typeface="Courier New"/>
              </a:rPr>
              <a:t>&gt;&lt;/div&gt; </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yellow"</a:t>
            </a:r>
            <a:r>
              <a:rPr lang="en-US" b="1" dirty="0">
                <a:solidFill>
                  <a:srgbClr val="0070C0"/>
                </a:solidFill>
                <a:latin typeface="Courier New"/>
                <a:cs typeface="Courier New"/>
              </a:rPr>
              <a:t>&gt;&lt;/div&gt; </a:t>
            </a:r>
          </a:p>
        </p:txBody>
      </p:sp>
      <p:sp>
        <p:nvSpPr>
          <p:cNvPr id="13" name="Rectangle à coins arrondis 4"/>
          <p:cNvSpPr/>
          <p:nvPr/>
        </p:nvSpPr>
        <p:spPr>
          <a:xfrm>
            <a:off x="179512" y="2569468"/>
            <a:ext cx="4903334" cy="237626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.block </a:t>
            </a:r>
            <a:r>
              <a:rPr lang="en-US" b="1" dirty="0">
                <a:solidFill>
                  <a:schemeClr val="tx1"/>
                </a:solidFill>
                <a:latin typeface="Courier New"/>
                <a:cs typeface="Courier New"/>
              </a:rPr>
              <a:t>{</a:t>
            </a:r>
          </a:p>
          <a:p>
            <a:r>
              <a:rPr lang="en-US" b="1" dirty="0">
                <a:solidFill>
                  <a:schemeClr val="tx1"/>
                </a:solidFill>
                <a:latin typeface="Courier New"/>
                <a:cs typeface="Courier New"/>
              </a:rPr>
              <a:t>  </a:t>
            </a:r>
            <a:r>
              <a:rPr lang="en-US" b="1" dirty="0">
                <a:solidFill>
                  <a:srgbClr val="C00000"/>
                </a:solidFill>
                <a:latin typeface="Courier New"/>
                <a:cs typeface="Courier New"/>
              </a:rPr>
              <a:t>height</a:t>
            </a:r>
            <a:r>
              <a:rPr lang="en-US" b="1" dirty="0">
                <a:solidFill>
                  <a:schemeClr val="tx1"/>
                </a:solidFill>
                <a:latin typeface="Courier New"/>
                <a:cs typeface="Courier New"/>
              </a:rPr>
              <a:t>: 98px; </a:t>
            </a:r>
            <a:r>
              <a:rPr lang="en-US" b="1" dirty="0">
                <a:solidFill>
                  <a:srgbClr val="C00000"/>
                </a:solidFill>
                <a:latin typeface="Courier New"/>
                <a:cs typeface="Courier New"/>
              </a:rPr>
              <a:t>width</a:t>
            </a:r>
            <a:r>
              <a:rPr lang="en-US" b="1" dirty="0">
                <a:solidFill>
                  <a:schemeClr val="tx1"/>
                </a:solidFill>
                <a:latin typeface="Courier New"/>
                <a:cs typeface="Courier New"/>
              </a:rPr>
              <a:t>: 98px;</a:t>
            </a:r>
          </a:p>
          <a:p>
            <a:r>
              <a:rPr lang="en-US" b="1" dirty="0">
                <a:solidFill>
                  <a:schemeClr val="tx1"/>
                </a:solidFill>
                <a:latin typeface="Courier New"/>
                <a:cs typeface="Courier New"/>
              </a:rPr>
              <a:t>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en-US" b="1" dirty="0">
                <a:solidFill>
                  <a:srgbClr val="C00000"/>
                </a:solidFill>
                <a:latin typeface="Courier New"/>
                <a:cs typeface="Courier New"/>
              </a:rPr>
              <a:t>float</a:t>
            </a:r>
            <a:r>
              <a:rPr lang="en-US" b="1" dirty="0">
                <a:solidFill>
                  <a:schemeClr val="tx1"/>
                </a:solidFill>
                <a:latin typeface="Courier New"/>
                <a:cs typeface="Courier New"/>
              </a:rPr>
              <a:t>: </a:t>
            </a:r>
            <a:r>
              <a:rPr lang="en-US" b="1" dirty="0" smtClean="0">
                <a:solidFill>
                  <a:schemeClr val="tx1"/>
                </a:solidFill>
                <a:latin typeface="Courier New"/>
                <a:cs typeface="Courier New"/>
              </a:rPr>
              <a:t>right;</a:t>
            </a:r>
            <a:endParaRPr lang="en-US" b="1" dirty="0">
              <a:solidFill>
                <a:schemeClr val="tx1"/>
              </a:solidFill>
              <a:latin typeface="Courier New"/>
              <a:cs typeface="Courier New"/>
            </a:endParaRPr>
          </a:p>
          <a:p>
            <a:r>
              <a:rPr lang="en-US" b="1" dirty="0">
                <a:solidFill>
                  <a:schemeClr val="tx1"/>
                </a:solidFill>
                <a:latin typeface="Courier New"/>
                <a:cs typeface="Courier New"/>
              </a:rPr>
              <a:t>}</a:t>
            </a:r>
          </a:p>
          <a:p>
            <a:r>
              <a:rPr lang="en-US" b="1" dirty="0">
                <a:solidFill>
                  <a:srgbClr val="0070C0"/>
                </a:solidFill>
                <a:latin typeface="Courier New"/>
                <a:cs typeface="Courier New"/>
              </a:rPr>
              <a:t>.red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red; }</a:t>
            </a:r>
          </a:p>
          <a:p>
            <a:r>
              <a:rPr lang="en-US" b="1" dirty="0">
                <a:solidFill>
                  <a:srgbClr val="0070C0"/>
                </a:solidFill>
                <a:latin typeface="Courier New"/>
                <a:cs typeface="Courier New"/>
              </a:rPr>
              <a:t>.blue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blue; }</a:t>
            </a:r>
          </a:p>
          <a:p>
            <a:r>
              <a:rPr lang="en-US" b="1" dirty="0">
                <a:solidFill>
                  <a:srgbClr val="0070C0"/>
                </a:solidFill>
                <a:latin typeface="Courier New"/>
                <a:cs typeface="Courier New"/>
              </a:rPr>
              <a:t>.yellow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yellow; }</a:t>
            </a:r>
          </a:p>
        </p:txBody>
      </p:sp>
      <p:grpSp>
        <p:nvGrpSpPr>
          <p:cNvPr id="16" name="Groupe 15"/>
          <p:cNvGrpSpPr/>
          <p:nvPr/>
        </p:nvGrpSpPr>
        <p:grpSpPr>
          <a:xfrm>
            <a:off x="5830436" y="3649588"/>
            <a:ext cx="2821340" cy="908864"/>
            <a:chOff x="5868144" y="3001516"/>
            <a:chExt cx="2821340" cy="908864"/>
          </a:xfrm>
        </p:grpSpPr>
        <p:sp>
          <p:nvSpPr>
            <p:cNvPr id="17" name="Oval Callout 14"/>
            <p:cNvSpPr/>
            <p:nvPr/>
          </p:nvSpPr>
          <p:spPr bwMode="auto">
            <a:xfrm>
              <a:off x="5868144" y="3001516"/>
              <a:ext cx="2821340" cy="908864"/>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rPr>
                <a:t> </a:t>
              </a:r>
              <a:r>
                <a:rPr kumimoji="0" lang="en-US" sz="1800" b="1" i="0" u="none" strike="noStrike" kern="0" cap="none" spc="0" normalizeH="0" baseline="0" noProof="0" dirty="0" smtClean="0">
                  <a:ln>
                    <a:noFill/>
                  </a:ln>
                  <a:solidFill>
                    <a:srgbClr val="FFFFFF"/>
                  </a:solidFill>
                  <a:effectLst/>
                  <a:uLnTx/>
                  <a:uFillTx/>
                </a:rPr>
                <a:t>      </a:t>
              </a:r>
              <a:r>
                <a:rPr kumimoji="0" lang="en-US" sz="1800" b="1" i="0" u="none" strike="noStrike" kern="0" cap="none" spc="0" normalizeH="0" noProof="0" dirty="0" smtClean="0">
                  <a:ln>
                    <a:noFill/>
                  </a:ln>
                  <a:solidFill>
                    <a:srgbClr val="FFFFFF"/>
                  </a:solidFill>
                  <a:effectLst/>
                  <a:uLnTx/>
                  <a:uFillTx/>
                </a:rPr>
                <a:t> </a:t>
              </a:r>
              <a:r>
                <a:rPr kumimoji="0" lang="en-US" sz="1800" b="1" i="0" u="none" strike="noStrike" kern="0" cap="none" spc="0" normalizeH="0" baseline="0" noProof="0" dirty="0" smtClean="0">
                  <a:ln>
                    <a:noFill/>
                  </a:ln>
                  <a:solidFill>
                    <a:srgbClr val="FFFFFF"/>
                  </a:solidFill>
                  <a:effectLst/>
                  <a:uLnTx/>
                  <a:uFillTx/>
                </a:rPr>
                <a:t>Why are colors “reversed”?</a:t>
              </a:r>
              <a:endParaRPr kumimoji="0" lang="en-US" sz="1400" b="0" i="0" u="none" strike="noStrike" kern="0" cap="none" spc="0" normalizeH="0" baseline="0" noProof="0" dirty="0" smtClean="0">
                <a:ln>
                  <a:noFill/>
                </a:ln>
                <a:solidFill>
                  <a:srgbClr val="000080"/>
                </a:solidFill>
                <a:effectLst/>
                <a:uLnTx/>
                <a:uFillTx/>
                <a:latin typeface="Arial" charset="0"/>
              </a:endParaRPr>
            </a:p>
          </p:txBody>
        </p:sp>
        <p:grpSp>
          <p:nvGrpSpPr>
            <p:cNvPr id="18" name="shape1"/>
            <p:cNvGrpSpPr>
              <a:grpSpLocks/>
            </p:cNvGrpSpPr>
            <p:nvPr/>
          </p:nvGrpSpPr>
          <p:grpSpPr bwMode="auto">
            <a:xfrm>
              <a:off x="6372200" y="3190428"/>
              <a:ext cx="417150" cy="211230"/>
              <a:chOff x="590" y="209"/>
              <a:chExt cx="236" cy="170"/>
            </a:xfrm>
          </p:grpSpPr>
          <p:sp>
            <p:nvSpPr>
              <p:cNvPr id="19" name="Oval 35"/>
              <p:cNvSpPr>
                <a:spLocks noChangeArrowheads="1"/>
              </p:cNvSpPr>
              <p:nvPr/>
            </p:nvSpPr>
            <p:spPr bwMode="blackWhite">
              <a:xfrm>
                <a:off x="590" y="234"/>
                <a:ext cx="236" cy="145"/>
              </a:xfrm>
              <a:prstGeom prst="ellipse">
                <a:avLst/>
              </a:prstGeom>
              <a:solidFill>
                <a:srgbClr val="FFFFCC"/>
              </a:solidFill>
              <a:ln w="12700">
                <a:solidFill>
                  <a:srgbClr val="000099"/>
                </a:solidFill>
                <a:round/>
                <a:headEnd/>
                <a:tailEnd/>
              </a:ln>
              <a:effectLst>
                <a:outerShdw dist="35921" dir="2700000" algn="ctr" rotWithShape="0">
                  <a:srgbClr val="000099"/>
                </a:outerShdw>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36"/>
              <p:cNvSpPr>
                <a:spLocks/>
              </p:cNvSpPr>
              <p:nvPr/>
            </p:nvSpPr>
            <p:spPr bwMode="black">
              <a:xfrm>
                <a:off x="688" y="335"/>
                <a:ext cx="38" cy="36"/>
              </a:xfrm>
              <a:custGeom>
                <a:avLst/>
                <a:gdLst/>
                <a:ahLst/>
                <a:cxnLst>
                  <a:cxn ang="0">
                    <a:pos x="20" y="0"/>
                  </a:cxn>
                  <a:cxn ang="0">
                    <a:pos x="26" y="0"/>
                  </a:cxn>
                  <a:cxn ang="0">
                    <a:pos x="32" y="4"/>
                  </a:cxn>
                  <a:cxn ang="0">
                    <a:pos x="32" y="4"/>
                  </a:cxn>
                  <a:cxn ang="0">
                    <a:pos x="36" y="10"/>
                  </a:cxn>
                  <a:cxn ang="0">
                    <a:pos x="38" y="18"/>
                  </a:cxn>
                  <a:cxn ang="0">
                    <a:pos x="38" y="18"/>
                  </a:cxn>
                  <a:cxn ang="0">
                    <a:pos x="36" y="26"/>
                  </a:cxn>
                  <a:cxn ang="0">
                    <a:pos x="32" y="32"/>
                  </a:cxn>
                  <a:cxn ang="0">
                    <a:pos x="32" y="32"/>
                  </a:cxn>
                  <a:cxn ang="0">
                    <a:pos x="26" y="36"/>
                  </a:cxn>
                  <a:cxn ang="0">
                    <a:pos x="20" y="36"/>
                  </a:cxn>
                  <a:cxn ang="0">
                    <a:pos x="20" y="36"/>
                  </a:cxn>
                  <a:cxn ang="0">
                    <a:pos x="12" y="36"/>
                  </a:cxn>
                  <a:cxn ang="0">
                    <a:pos x="6" y="32"/>
                  </a:cxn>
                  <a:cxn ang="0">
                    <a:pos x="6" y="32"/>
                  </a:cxn>
                  <a:cxn ang="0">
                    <a:pos x="2" y="26"/>
                  </a:cxn>
                  <a:cxn ang="0">
                    <a:pos x="0" y="18"/>
                  </a:cxn>
                  <a:cxn ang="0">
                    <a:pos x="0" y="18"/>
                  </a:cxn>
                  <a:cxn ang="0">
                    <a:pos x="2" y="10"/>
                  </a:cxn>
                  <a:cxn ang="0">
                    <a:pos x="6" y="4"/>
                  </a:cxn>
                  <a:cxn ang="0">
                    <a:pos x="6" y="4"/>
                  </a:cxn>
                  <a:cxn ang="0">
                    <a:pos x="12" y="0"/>
                  </a:cxn>
                  <a:cxn ang="0">
                    <a:pos x="20" y="0"/>
                  </a:cxn>
                  <a:cxn ang="0">
                    <a:pos x="20" y="0"/>
                  </a:cxn>
                  <a:cxn ang="0">
                    <a:pos x="20" y="0"/>
                  </a:cxn>
                </a:cxnLst>
                <a:rect l="0" t="0" r="r" b="b"/>
                <a:pathLst>
                  <a:path w="38" h="36">
                    <a:moveTo>
                      <a:pt x="20" y="0"/>
                    </a:moveTo>
                    <a:lnTo>
                      <a:pt x="26" y="0"/>
                    </a:lnTo>
                    <a:lnTo>
                      <a:pt x="32" y="4"/>
                    </a:lnTo>
                    <a:lnTo>
                      <a:pt x="32" y="4"/>
                    </a:lnTo>
                    <a:lnTo>
                      <a:pt x="36" y="10"/>
                    </a:lnTo>
                    <a:lnTo>
                      <a:pt x="38" y="18"/>
                    </a:lnTo>
                    <a:lnTo>
                      <a:pt x="38" y="18"/>
                    </a:lnTo>
                    <a:lnTo>
                      <a:pt x="36" y="26"/>
                    </a:lnTo>
                    <a:lnTo>
                      <a:pt x="32" y="32"/>
                    </a:lnTo>
                    <a:lnTo>
                      <a:pt x="32" y="32"/>
                    </a:lnTo>
                    <a:lnTo>
                      <a:pt x="26" y="36"/>
                    </a:lnTo>
                    <a:lnTo>
                      <a:pt x="20" y="36"/>
                    </a:lnTo>
                    <a:lnTo>
                      <a:pt x="20" y="36"/>
                    </a:lnTo>
                    <a:lnTo>
                      <a:pt x="12" y="36"/>
                    </a:lnTo>
                    <a:lnTo>
                      <a:pt x="6" y="32"/>
                    </a:lnTo>
                    <a:lnTo>
                      <a:pt x="6" y="32"/>
                    </a:lnTo>
                    <a:lnTo>
                      <a:pt x="2" y="26"/>
                    </a:lnTo>
                    <a:lnTo>
                      <a:pt x="0" y="18"/>
                    </a:lnTo>
                    <a:lnTo>
                      <a:pt x="0" y="18"/>
                    </a:lnTo>
                    <a:lnTo>
                      <a:pt x="2" y="10"/>
                    </a:lnTo>
                    <a:lnTo>
                      <a:pt x="6" y="4"/>
                    </a:lnTo>
                    <a:lnTo>
                      <a:pt x="6" y="4"/>
                    </a:lnTo>
                    <a:lnTo>
                      <a:pt x="12" y="0"/>
                    </a:lnTo>
                    <a:lnTo>
                      <a:pt x="20" y="0"/>
                    </a:lnTo>
                    <a:lnTo>
                      <a:pt x="20" y="0"/>
                    </a:lnTo>
                    <a:lnTo>
                      <a:pt x="20" y="0"/>
                    </a:lnTo>
                    <a:close/>
                  </a:path>
                </a:pathLst>
              </a:custGeom>
              <a:solidFill>
                <a:srgbClr val="DA212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Oval 37"/>
              <p:cNvSpPr>
                <a:spLocks noChangeArrowheads="1"/>
              </p:cNvSpPr>
              <p:nvPr/>
            </p:nvSpPr>
            <p:spPr bwMode="white">
              <a:xfrm>
                <a:off x="677" y="216"/>
                <a:ext cx="56" cy="56"/>
              </a:xfrm>
              <a:prstGeom prst="ellipse">
                <a:avLst/>
              </a:prstGeom>
              <a:solidFill>
                <a:srgbClr val="FFFFCC"/>
              </a:solidFill>
              <a:ln w="12700">
                <a:no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reeform 38"/>
              <p:cNvSpPr>
                <a:spLocks/>
              </p:cNvSpPr>
              <p:nvPr/>
            </p:nvSpPr>
            <p:spPr bwMode="black">
              <a:xfrm>
                <a:off x="666" y="209"/>
                <a:ext cx="86" cy="118"/>
              </a:xfrm>
              <a:custGeom>
                <a:avLst/>
                <a:gdLst/>
                <a:ahLst/>
                <a:cxnLst>
                  <a:cxn ang="0">
                    <a:pos x="35" y="118"/>
                  </a:cxn>
                  <a:cxn ang="0">
                    <a:pos x="35" y="112"/>
                  </a:cxn>
                  <a:cxn ang="0">
                    <a:pos x="37" y="100"/>
                  </a:cxn>
                  <a:cxn ang="0">
                    <a:pos x="37" y="92"/>
                  </a:cxn>
                  <a:cxn ang="0">
                    <a:pos x="45" y="72"/>
                  </a:cxn>
                  <a:cxn ang="0">
                    <a:pos x="51" y="60"/>
                  </a:cxn>
                  <a:cxn ang="0">
                    <a:pos x="53" y="52"/>
                  </a:cxn>
                  <a:cxn ang="0">
                    <a:pos x="57" y="36"/>
                  </a:cxn>
                  <a:cxn ang="0">
                    <a:pos x="55" y="24"/>
                  </a:cxn>
                  <a:cxn ang="0">
                    <a:pos x="51" y="16"/>
                  </a:cxn>
                  <a:cxn ang="0">
                    <a:pos x="37" y="10"/>
                  </a:cxn>
                  <a:cxn ang="0">
                    <a:pos x="29" y="10"/>
                  </a:cxn>
                  <a:cxn ang="0">
                    <a:pos x="25" y="12"/>
                  </a:cxn>
                  <a:cxn ang="0">
                    <a:pos x="21" y="20"/>
                  </a:cxn>
                  <a:cxn ang="0">
                    <a:pos x="21" y="22"/>
                  </a:cxn>
                  <a:cxn ang="0">
                    <a:pos x="23" y="26"/>
                  </a:cxn>
                  <a:cxn ang="0">
                    <a:pos x="31" y="30"/>
                  </a:cxn>
                  <a:cxn ang="0">
                    <a:pos x="33" y="36"/>
                  </a:cxn>
                  <a:cxn ang="0">
                    <a:pos x="35" y="40"/>
                  </a:cxn>
                  <a:cxn ang="0">
                    <a:pos x="29" y="52"/>
                  </a:cxn>
                  <a:cxn ang="0">
                    <a:pos x="23" y="56"/>
                  </a:cxn>
                  <a:cxn ang="0">
                    <a:pos x="17" y="56"/>
                  </a:cxn>
                  <a:cxn ang="0">
                    <a:pos x="6" y="50"/>
                  </a:cxn>
                  <a:cxn ang="0">
                    <a:pos x="2" y="44"/>
                  </a:cxn>
                  <a:cxn ang="0">
                    <a:pos x="0" y="36"/>
                  </a:cxn>
                  <a:cxn ang="0">
                    <a:pos x="12" y="10"/>
                  </a:cxn>
                  <a:cxn ang="0">
                    <a:pos x="25" y="2"/>
                  </a:cxn>
                  <a:cxn ang="0">
                    <a:pos x="43" y="0"/>
                  </a:cxn>
                  <a:cxn ang="0">
                    <a:pos x="75" y="12"/>
                  </a:cxn>
                  <a:cxn ang="0">
                    <a:pos x="84" y="24"/>
                  </a:cxn>
                  <a:cxn ang="0">
                    <a:pos x="86" y="40"/>
                  </a:cxn>
                  <a:cxn ang="0">
                    <a:pos x="84" y="52"/>
                  </a:cxn>
                  <a:cxn ang="0">
                    <a:pos x="82" y="60"/>
                  </a:cxn>
                  <a:cxn ang="0">
                    <a:pos x="79" y="64"/>
                  </a:cxn>
                  <a:cxn ang="0">
                    <a:pos x="65" y="78"/>
                  </a:cxn>
                  <a:cxn ang="0">
                    <a:pos x="57" y="86"/>
                  </a:cxn>
                  <a:cxn ang="0">
                    <a:pos x="51" y="92"/>
                  </a:cxn>
                  <a:cxn ang="0">
                    <a:pos x="45" y="104"/>
                  </a:cxn>
                  <a:cxn ang="0">
                    <a:pos x="45" y="110"/>
                  </a:cxn>
                  <a:cxn ang="0">
                    <a:pos x="43" y="118"/>
                  </a:cxn>
                </a:cxnLst>
                <a:rect l="0" t="0" r="r" b="b"/>
                <a:pathLst>
                  <a:path w="86" h="118">
                    <a:moveTo>
                      <a:pt x="43" y="118"/>
                    </a:moveTo>
                    <a:lnTo>
                      <a:pt x="35" y="118"/>
                    </a:lnTo>
                    <a:lnTo>
                      <a:pt x="35" y="118"/>
                    </a:lnTo>
                    <a:lnTo>
                      <a:pt x="35" y="112"/>
                    </a:lnTo>
                    <a:lnTo>
                      <a:pt x="35" y="112"/>
                    </a:lnTo>
                    <a:lnTo>
                      <a:pt x="37" y="100"/>
                    </a:lnTo>
                    <a:lnTo>
                      <a:pt x="37" y="92"/>
                    </a:lnTo>
                    <a:lnTo>
                      <a:pt x="37" y="92"/>
                    </a:lnTo>
                    <a:lnTo>
                      <a:pt x="41" y="82"/>
                    </a:lnTo>
                    <a:lnTo>
                      <a:pt x="45" y="72"/>
                    </a:lnTo>
                    <a:lnTo>
                      <a:pt x="45" y="72"/>
                    </a:lnTo>
                    <a:lnTo>
                      <a:pt x="51" y="60"/>
                    </a:lnTo>
                    <a:lnTo>
                      <a:pt x="53" y="52"/>
                    </a:lnTo>
                    <a:lnTo>
                      <a:pt x="53" y="52"/>
                    </a:lnTo>
                    <a:lnTo>
                      <a:pt x="55" y="44"/>
                    </a:lnTo>
                    <a:lnTo>
                      <a:pt x="57" y="36"/>
                    </a:lnTo>
                    <a:lnTo>
                      <a:pt x="57" y="36"/>
                    </a:lnTo>
                    <a:lnTo>
                      <a:pt x="55" y="24"/>
                    </a:lnTo>
                    <a:lnTo>
                      <a:pt x="51" y="16"/>
                    </a:lnTo>
                    <a:lnTo>
                      <a:pt x="51" y="16"/>
                    </a:lnTo>
                    <a:lnTo>
                      <a:pt x="45" y="12"/>
                    </a:lnTo>
                    <a:lnTo>
                      <a:pt x="37" y="10"/>
                    </a:lnTo>
                    <a:lnTo>
                      <a:pt x="37" y="10"/>
                    </a:lnTo>
                    <a:lnTo>
                      <a:pt x="29" y="10"/>
                    </a:lnTo>
                    <a:lnTo>
                      <a:pt x="25" y="12"/>
                    </a:lnTo>
                    <a:lnTo>
                      <a:pt x="25" y="12"/>
                    </a:lnTo>
                    <a:lnTo>
                      <a:pt x="21" y="16"/>
                    </a:lnTo>
                    <a:lnTo>
                      <a:pt x="21" y="20"/>
                    </a:lnTo>
                    <a:lnTo>
                      <a:pt x="21" y="20"/>
                    </a:lnTo>
                    <a:lnTo>
                      <a:pt x="21" y="22"/>
                    </a:lnTo>
                    <a:lnTo>
                      <a:pt x="23" y="26"/>
                    </a:lnTo>
                    <a:lnTo>
                      <a:pt x="23" y="26"/>
                    </a:lnTo>
                    <a:lnTo>
                      <a:pt x="29" y="28"/>
                    </a:lnTo>
                    <a:lnTo>
                      <a:pt x="31" y="30"/>
                    </a:lnTo>
                    <a:lnTo>
                      <a:pt x="31" y="30"/>
                    </a:lnTo>
                    <a:lnTo>
                      <a:pt x="33" y="36"/>
                    </a:lnTo>
                    <a:lnTo>
                      <a:pt x="35" y="40"/>
                    </a:lnTo>
                    <a:lnTo>
                      <a:pt x="35" y="40"/>
                    </a:lnTo>
                    <a:lnTo>
                      <a:pt x="33" y="46"/>
                    </a:lnTo>
                    <a:lnTo>
                      <a:pt x="29" y="52"/>
                    </a:lnTo>
                    <a:lnTo>
                      <a:pt x="29" y="52"/>
                    </a:lnTo>
                    <a:lnTo>
                      <a:pt x="23" y="56"/>
                    </a:lnTo>
                    <a:lnTo>
                      <a:pt x="17" y="56"/>
                    </a:lnTo>
                    <a:lnTo>
                      <a:pt x="17" y="56"/>
                    </a:lnTo>
                    <a:lnTo>
                      <a:pt x="12" y="54"/>
                    </a:lnTo>
                    <a:lnTo>
                      <a:pt x="6" y="50"/>
                    </a:lnTo>
                    <a:lnTo>
                      <a:pt x="6" y="50"/>
                    </a:lnTo>
                    <a:lnTo>
                      <a:pt x="2" y="44"/>
                    </a:lnTo>
                    <a:lnTo>
                      <a:pt x="0" y="36"/>
                    </a:lnTo>
                    <a:lnTo>
                      <a:pt x="0" y="36"/>
                    </a:lnTo>
                    <a:lnTo>
                      <a:pt x="4" y="22"/>
                    </a:lnTo>
                    <a:lnTo>
                      <a:pt x="12" y="10"/>
                    </a:lnTo>
                    <a:lnTo>
                      <a:pt x="12" y="10"/>
                    </a:lnTo>
                    <a:lnTo>
                      <a:pt x="25" y="2"/>
                    </a:lnTo>
                    <a:lnTo>
                      <a:pt x="43" y="0"/>
                    </a:lnTo>
                    <a:lnTo>
                      <a:pt x="43" y="0"/>
                    </a:lnTo>
                    <a:lnTo>
                      <a:pt x="61" y="2"/>
                    </a:lnTo>
                    <a:lnTo>
                      <a:pt x="75" y="12"/>
                    </a:lnTo>
                    <a:lnTo>
                      <a:pt x="75" y="12"/>
                    </a:lnTo>
                    <a:lnTo>
                      <a:pt x="84" y="24"/>
                    </a:lnTo>
                    <a:lnTo>
                      <a:pt x="86" y="40"/>
                    </a:lnTo>
                    <a:lnTo>
                      <a:pt x="86" y="40"/>
                    </a:lnTo>
                    <a:lnTo>
                      <a:pt x="86" y="46"/>
                    </a:lnTo>
                    <a:lnTo>
                      <a:pt x="84" y="52"/>
                    </a:lnTo>
                    <a:lnTo>
                      <a:pt x="84" y="52"/>
                    </a:lnTo>
                    <a:lnTo>
                      <a:pt x="82" y="60"/>
                    </a:lnTo>
                    <a:lnTo>
                      <a:pt x="79" y="64"/>
                    </a:lnTo>
                    <a:lnTo>
                      <a:pt x="79" y="64"/>
                    </a:lnTo>
                    <a:lnTo>
                      <a:pt x="73" y="70"/>
                    </a:lnTo>
                    <a:lnTo>
                      <a:pt x="65" y="78"/>
                    </a:lnTo>
                    <a:lnTo>
                      <a:pt x="65" y="78"/>
                    </a:lnTo>
                    <a:lnTo>
                      <a:pt x="57" y="86"/>
                    </a:lnTo>
                    <a:lnTo>
                      <a:pt x="51" y="92"/>
                    </a:lnTo>
                    <a:lnTo>
                      <a:pt x="51" y="92"/>
                    </a:lnTo>
                    <a:lnTo>
                      <a:pt x="49" y="96"/>
                    </a:lnTo>
                    <a:lnTo>
                      <a:pt x="45" y="104"/>
                    </a:lnTo>
                    <a:lnTo>
                      <a:pt x="45" y="104"/>
                    </a:lnTo>
                    <a:lnTo>
                      <a:pt x="45" y="110"/>
                    </a:lnTo>
                    <a:lnTo>
                      <a:pt x="43" y="118"/>
                    </a:lnTo>
                    <a:lnTo>
                      <a:pt x="43" y="118"/>
                    </a:lnTo>
                    <a:lnTo>
                      <a:pt x="43" y="118"/>
                    </a:lnTo>
                    <a:close/>
                  </a:path>
                </a:pathLst>
              </a:custGeom>
              <a:solidFill>
                <a:srgbClr val="DA212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8502827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Move an element out of the flow</a:t>
            </a:r>
          </a:p>
          <a:p>
            <a:pPr marL="514350" indent="-457200">
              <a:lnSpc>
                <a:spcPct val="90000"/>
              </a:lnSpc>
              <a:spcBef>
                <a:spcPts val="672"/>
              </a:spcBef>
            </a:pPr>
            <a:r>
              <a:rPr lang="en-US" dirty="0" smtClean="0">
                <a:ea typeface="ＭＳ Ｐゴシック" pitchFamily="34" charset="-128"/>
              </a:rPr>
              <a:t>Possible values:</a:t>
            </a:r>
          </a:p>
          <a:p>
            <a:pPr marL="914400" lvl="1" indent="-457200">
              <a:lnSpc>
                <a:spcPct val="90000"/>
              </a:lnSpc>
              <a:spcBef>
                <a:spcPts val="672"/>
              </a:spcBef>
            </a:pPr>
            <a:r>
              <a:rPr lang="en-US" dirty="0" smtClean="0">
                <a:ea typeface="ＭＳ Ｐゴシック" pitchFamily="34" charset="-128"/>
              </a:rPr>
              <a:t>static: element is at his normal position</a:t>
            </a:r>
          </a:p>
          <a:p>
            <a:pPr marL="914400" lvl="1" indent="-457200">
              <a:lnSpc>
                <a:spcPct val="90000"/>
              </a:lnSpc>
              <a:spcBef>
                <a:spcPts val="672"/>
              </a:spcBef>
            </a:pPr>
            <a:r>
              <a:rPr lang="en-US" dirty="0" smtClean="0">
                <a:ea typeface="ＭＳ Ｐゴシック" pitchFamily="34" charset="-128"/>
              </a:rPr>
              <a:t>relative: element position is relative to its normal position</a:t>
            </a:r>
          </a:p>
          <a:p>
            <a:pPr marL="914400" lvl="1" indent="-457200">
              <a:lnSpc>
                <a:spcPct val="90000"/>
              </a:lnSpc>
              <a:spcBef>
                <a:spcPts val="672"/>
              </a:spcBef>
            </a:pPr>
            <a:r>
              <a:rPr lang="en-US" dirty="0" smtClean="0">
                <a:ea typeface="ＭＳ Ｐゴシック" pitchFamily="34" charset="-128"/>
              </a:rPr>
              <a:t>absolute: element position is relative to parent position origin</a:t>
            </a:r>
          </a:p>
          <a:p>
            <a:pPr marL="914400" lvl="1" indent="-457200">
              <a:lnSpc>
                <a:spcPct val="90000"/>
              </a:lnSpc>
              <a:spcBef>
                <a:spcPts val="672"/>
              </a:spcBef>
            </a:pPr>
            <a:r>
              <a:rPr lang="en-US" dirty="0" smtClean="0">
                <a:ea typeface="ＭＳ Ｐゴシック" pitchFamily="34" charset="-128"/>
              </a:rPr>
              <a:t>fixed: like absolute but the element follows user scrolling</a:t>
            </a:r>
            <a:endParaRPr lang="en-US" dirty="0">
              <a:ea typeface="ＭＳ Ｐゴシック" pitchFamily="34" charset="-128"/>
            </a:endParaRPr>
          </a:p>
        </p:txBody>
      </p:sp>
      <p:sp>
        <p:nvSpPr>
          <p:cNvPr id="11" name="Rectangle à coins arrondis 4"/>
          <p:cNvSpPr/>
          <p:nvPr/>
        </p:nvSpPr>
        <p:spPr>
          <a:xfrm>
            <a:off x="179512" y="4369668"/>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.menu </a:t>
            </a:r>
            <a:r>
              <a:rPr lang="en-US" b="1" dirty="0" smtClean="0">
                <a:latin typeface="Courier New"/>
                <a:cs typeface="Courier New"/>
              </a:rPr>
              <a:t>{ </a:t>
            </a:r>
            <a:r>
              <a:rPr lang="en-US" b="1" dirty="0" smtClean="0">
                <a:solidFill>
                  <a:srgbClr val="C00000"/>
                </a:solidFill>
                <a:latin typeface="Courier New"/>
                <a:cs typeface="Courier New"/>
              </a:rPr>
              <a:t>position</a:t>
            </a:r>
            <a:r>
              <a:rPr lang="en-US" b="1" dirty="0" smtClean="0">
                <a:solidFill>
                  <a:srgbClr val="A50021"/>
                </a:solidFill>
                <a:latin typeface="Courier New"/>
                <a:cs typeface="Courier New"/>
              </a:rPr>
              <a:t>:</a:t>
            </a:r>
            <a:r>
              <a:rPr lang="en-US" b="1" dirty="0" smtClean="0">
                <a:latin typeface="Courier New"/>
                <a:cs typeface="Courier New"/>
              </a:rPr>
              <a:t> fixed; }</a:t>
            </a:r>
            <a:endParaRPr lang="en-US" b="1" dirty="0">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Attribute</a:t>
            </a:r>
            <a:r>
              <a:rPr lang="fr-FR" dirty="0" smtClean="0">
                <a:ea typeface="ＭＳ Ｐゴシック" pitchFamily="34" charset="-128"/>
              </a:rPr>
              <a:t>: </a:t>
            </a:r>
            <a:r>
              <a:rPr lang="fr-FR" i="1" dirty="0" smtClean="0">
                <a:ea typeface="ＭＳ Ｐゴシック" pitchFamily="34" charset="-128"/>
              </a:rPr>
              <a:t>position</a:t>
            </a: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593138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4"/>
          <p:cNvSpPr/>
          <p:nvPr/>
        </p:nvSpPr>
        <p:spPr>
          <a:xfrm>
            <a:off x="179513" y="3649588"/>
            <a:ext cx="5184575" cy="129614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 }</a:t>
            </a:r>
          </a:p>
          <a:p>
            <a:r>
              <a:rPr lang="fr-FR" b="1" dirty="0" smtClean="0">
                <a:solidFill>
                  <a:srgbClr val="0070C0"/>
                </a:solidFill>
                <a:latin typeface="Courier New"/>
                <a:cs typeface="Courier New"/>
              </a:rPr>
              <a:t>.container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err="1">
                <a:solidFill>
                  <a:schemeClr val="tx1"/>
                </a:solidFill>
                <a:latin typeface="Courier New"/>
                <a:cs typeface="Courier New"/>
              </a:rPr>
              <a:t>lightblue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200px</a:t>
            </a:r>
            <a:r>
              <a:rPr lang="en-US" b="1" dirty="0" smtClean="0">
                <a:solidFill>
                  <a:schemeClr val="tx1"/>
                </a:solidFill>
                <a:latin typeface="Courier New"/>
                <a:cs typeface="Courier New"/>
              </a:rPr>
              <a:t>; }</a:t>
            </a:r>
            <a:endParaRPr lang="fr-FR" b="1" dirty="0" smtClean="0">
              <a:solidFill>
                <a:schemeClr val="tx1"/>
              </a:solidFill>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a:t>
            </a:r>
            <a:r>
              <a:rPr lang="fr-FR" dirty="0" err="1" smtClean="0">
                <a:ea typeface="ＭＳ Ｐゴシック" pitchFamily="34" charset="-128"/>
              </a:rPr>
              <a:t>Without</a:t>
            </a:r>
            <a:r>
              <a:rPr lang="fr-FR" dirty="0" smtClean="0">
                <a:ea typeface="ＭＳ Ｐゴシック" pitchFamily="34" charset="-128"/>
              </a:rPr>
              <a:t> position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1057300"/>
            <a:ext cx="8713662" cy="200553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 </a:t>
            </a:r>
            <a:r>
              <a:rPr lang="en-US" b="1" dirty="0" smtClean="0">
                <a:solidFill>
                  <a:srgbClr val="C00000"/>
                </a:solidFill>
                <a:latin typeface="Courier New"/>
                <a:cs typeface="Courier New"/>
              </a:rPr>
              <a:t>class</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"container"</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honeydew;"</a:t>
            </a:r>
            <a:r>
              <a:rPr lang="en-US" b="1" dirty="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a:t>
            </a:r>
            <a:r>
              <a:rPr lang="en-US" b="1" dirty="0" smtClean="0">
                <a:solidFill>
                  <a:srgbClr val="17B240"/>
                </a:solidFill>
                <a:latin typeface="Courier New"/>
                <a:cs typeface="Courier New"/>
              </a:rPr>
              <a:t>lime;"</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&lt;div </a:t>
            </a:r>
            <a:r>
              <a:rPr lang="en-US" b="1" dirty="0" smtClean="0">
                <a:solidFill>
                  <a:srgbClr val="C00000"/>
                </a:solidFill>
                <a:latin typeface="Courier New"/>
                <a:cs typeface="Courier New"/>
              </a:rPr>
              <a:t>style</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"background: red;"</a:t>
            </a:r>
            <a:r>
              <a:rPr lang="en-US" b="1" dirty="0" smtClean="0">
                <a:solidFill>
                  <a:srgbClr val="0070C0"/>
                </a:solidFill>
                <a:latin typeface="Courier New"/>
                <a:cs typeface="Courier New"/>
              </a:rPr>
              <a:t>&gt;&lt;/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a:solidFill>
                  <a:srgbClr val="0070C0"/>
                </a:solidFill>
                <a:latin typeface="Courier New"/>
                <a:cs typeface="Courier New"/>
              </a:rPr>
              <a:t>&lt;/div</a:t>
            </a:r>
            <a:r>
              <a:rPr lang="en-US" b="1" dirty="0" smtClean="0">
                <a:solidFill>
                  <a:srgbClr val="0070C0"/>
                </a:solidFill>
                <a:latin typeface="Courier New"/>
                <a:cs typeface="Courier New"/>
              </a:rPr>
              <a:t>&gt;</a:t>
            </a:r>
          </a:p>
        </p:txBody>
      </p:sp>
      <p:pic>
        <p:nvPicPr>
          <p:cNvPr id="6" name="Image 5"/>
          <p:cNvPicPr>
            <a:picLocks noChangeAspect="1"/>
          </p:cNvPicPr>
          <p:nvPr/>
        </p:nvPicPr>
        <p:blipFill>
          <a:blip r:embed="rId4"/>
          <a:stretch>
            <a:fillRect/>
          </a:stretch>
        </p:blipFill>
        <p:spPr>
          <a:xfrm>
            <a:off x="5796137" y="3336785"/>
            <a:ext cx="2664296" cy="1896979"/>
          </a:xfrm>
          <a:prstGeom prst="rect">
            <a:avLst/>
          </a:prstGeom>
        </p:spPr>
      </p:pic>
    </p:spTree>
    <p:extLst>
      <p:ext uri="{BB962C8B-B14F-4D97-AF65-F5344CB8AC3E}">
        <p14:creationId xmlns:p14="http://schemas.microsoft.com/office/powerpoint/2010/main" val="13358842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Relative position 1/2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5815107" y="3357711"/>
            <a:ext cx="2573317" cy="1804045"/>
          </a:xfrm>
          <a:prstGeom prst="rect">
            <a:avLst/>
          </a:prstGeom>
        </p:spPr>
      </p:pic>
      <p:sp>
        <p:nvSpPr>
          <p:cNvPr id="8" name="Rectangle à coins arrondis 4"/>
          <p:cNvSpPr/>
          <p:nvPr/>
        </p:nvSpPr>
        <p:spPr>
          <a:xfrm>
            <a:off x="179513" y="3361556"/>
            <a:ext cx="5184575"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 }</a:t>
            </a:r>
          </a:p>
          <a:p>
            <a:r>
              <a:rPr lang="fr-FR" b="1" dirty="0" smtClean="0">
                <a:solidFill>
                  <a:srgbClr val="0070C0"/>
                </a:solidFill>
                <a:latin typeface="Courier New"/>
                <a:cs typeface="Courier New"/>
              </a:rPr>
              <a:t>.container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err="1">
                <a:solidFill>
                  <a:schemeClr val="tx1"/>
                </a:solidFill>
                <a:latin typeface="Courier New"/>
                <a:cs typeface="Courier New"/>
              </a:rPr>
              <a:t>lightblue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200px</a:t>
            </a:r>
            <a:r>
              <a:rPr lang="en-US" b="1" dirty="0" smtClean="0">
                <a:solidFill>
                  <a:schemeClr val="tx1"/>
                </a:solidFill>
                <a:latin typeface="Courier New"/>
                <a:cs typeface="Courier New"/>
              </a:rPr>
              <a:t>; }</a:t>
            </a:r>
          </a:p>
          <a:p>
            <a:r>
              <a:rPr lang="fr-FR" b="1" dirty="0">
                <a:solidFill>
                  <a:srgbClr val="0070C0"/>
                </a:solidFill>
                <a:latin typeface="Courier New"/>
                <a:cs typeface="Courier New"/>
              </a:rPr>
              <a:t>.relative </a:t>
            </a:r>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fr-FR" b="1" dirty="0" smtClean="0">
                <a:solidFill>
                  <a:srgbClr val="C00000"/>
                </a:solidFill>
                <a:latin typeface="Courier New"/>
                <a:cs typeface="Courier New"/>
              </a:rPr>
              <a:t>position</a:t>
            </a:r>
            <a:r>
              <a:rPr lang="fr-FR" b="1" dirty="0">
                <a:solidFill>
                  <a:schemeClr val="tx1"/>
                </a:solidFill>
                <a:latin typeface="Courier New"/>
                <a:cs typeface="Courier New"/>
              </a:rPr>
              <a:t>: </a:t>
            </a:r>
            <a:r>
              <a:rPr lang="fr-FR" b="1" dirty="0" smtClean="0">
                <a:solidFill>
                  <a:schemeClr val="tx1"/>
                </a:solidFill>
                <a:latin typeface="Courier New"/>
                <a:cs typeface="Courier New"/>
              </a:rPr>
              <a:t>relative;</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fr-FR" b="1" dirty="0" err="1" smtClean="0">
                <a:solidFill>
                  <a:srgbClr val="C00000"/>
                </a:solidFill>
                <a:latin typeface="Courier New"/>
                <a:cs typeface="Courier New"/>
              </a:rPr>
              <a:t>left</a:t>
            </a:r>
            <a:r>
              <a:rPr lang="fr-FR" b="1" dirty="0">
                <a:solidFill>
                  <a:schemeClr val="tx1"/>
                </a:solidFill>
                <a:latin typeface="Courier New"/>
                <a:cs typeface="Courier New"/>
              </a:rPr>
              <a:t>: 50px; </a:t>
            </a:r>
            <a:r>
              <a:rPr lang="fr-FR" b="1" dirty="0" smtClean="0">
                <a:solidFill>
                  <a:schemeClr val="tx1"/>
                </a:solidFill>
                <a:latin typeface="Courier New"/>
                <a:cs typeface="Courier New"/>
              </a:rPr>
              <a:t>}</a:t>
            </a:r>
            <a:endParaRPr lang="fr-FR" b="1" dirty="0">
              <a:solidFill>
                <a:schemeClr val="tx1"/>
              </a:solidFill>
              <a:latin typeface="Courier New"/>
              <a:cs typeface="Courier New"/>
            </a:endParaRPr>
          </a:p>
        </p:txBody>
      </p:sp>
      <p:sp>
        <p:nvSpPr>
          <p:cNvPr id="9" name="Rectangle à coins arrondis 4"/>
          <p:cNvSpPr/>
          <p:nvPr/>
        </p:nvSpPr>
        <p:spPr>
          <a:xfrm>
            <a:off x="179512" y="1057300"/>
            <a:ext cx="8713662" cy="200553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 </a:t>
            </a:r>
            <a:r>
              <a:rPr lang="en-US" b="1" dirty="0" smtClean="0">
                <a:solidFill>
                  <a:srgbClr val="C00000"/>
                </a:solidFill>
                <a:latin typeface="Courier New"/>
                <a:cs typeface="Courier New"/>
              </a:rPr>
              <a:t>class</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"container"</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honeydew;"</a:t>
            </a:r>
            <a:r>
              <a:rPr lang="en-US" b="1" dirty="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a:t>
            </a:r>
            <a:r>
              <a:rPr lang="en-US" b="1" dirty="0" smtClean="0">
                <a:solidFill>
                  <a:srgbClr val="17B240"/>
                </a:solidFill>
                <a:latin typeface="Courier New"/>
                <a:cs typeface="Courier New"/>
              </a:rPr>
              <a:t>lime;"</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&lt;div </a:t>
            </a:r>
            <a:r>
              <a:rPr lang="en-US" b="1" dirty="0" smtClean="0">
                <a:solidFill>
                  <a:srgbClr val="C00000"/>
                </a:solidFill>
                <a:latin typeface="Courier New"/>
                <a:cs typeface="Courier New"/>
              </a:rPr>
              <a:t>style</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"background: red;"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"relative</a:t>
            </a:r>
            <a:r>
              <a:rPr lang="en-US" b="1" dirty="0" smtClean="0">
                <a:solidFill>
                  <a:srgbClr val="17B240"/>
                </a:solidFill>
                <a:latin typeface="Courier New"/>
                <a:cs typeface="Courier New"/>
              </a:rPr>
              <a:t>"</a:t>
            </a:r>
            <a:r>
              <a:rPr lang="en-US" b="1" dirty="0" smtClean="0">
                <a:solidFill>
                  <a:srgbClr val="0070C0"/>
                </a:solidFill>
                <a:latin typeface="Courier New"/>
                <a:cs typeface="Courier New"/>
              </a:rPr>
              <a:t>&gt;&lt;/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a:solidFill>
                  <a:srgbClr val="0070C0"/>
                </a:solidFill>
                <a:latin typeface="Courier New"/>
                <a:cs typeface="Courier New"/>
              </a:rPr>
              <a:t>&lt;/div</a:t>
            </a:r>
            <a:r>
              <a:rPr lang="en-US" b="1" dirty="0" smtClean="0">
                <a:solidFill>
                  <a:srgbClr val="0070C0"/>
                </a:solidFill>
                <a:latin typeface="Courier New"/>
                <a:cs typeface="Courier New"/>
              </a:rPr>
              <a:t>&gt;</a:t>
            </a:r>
          </a:p>
        </p:txBody>
      </p:sp>
    </p:spTree>
    <p:extLst>
      <p:ext uri="{BB962C8B-B14F-4D97-AF65-F5344CB8AC3E}">
        <p14:creationId xmlns:p14="http://schemas.microsoft.com/office/powerpoint/2010/main" val="34644706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Relative position 2/2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5807348" y="3315671"/>
            <a:ext cx="3013124" cy="1918093"/>
          </a:xfrm>
          <a:prstGeom prst="rect">
            <a:avLst/>
          </a:prstGeom>
        </p:spPr>
      </p:pic>
      <p:sp>
        <p:nvSpPr>
          <p:cNvPr id="8" name="Rectangle à coins arrondis 4"/>
          <p:cNvSpPr/>
          <p:nvPr/>
        </p:nvSpPr>
        <p:spPr>
          <a:xfrm>
            <a:off x="179513" y="3361556"/>
            <a:ext cx="5184575"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 }</a:t>
            </a:r>
          </a:p>
          <a:p>
            <a:r>
              <a:rPr lang="fr-FR" b="1" dirty="0" smtClean="0">
                <a:solidFill>
                  <a:srgbClr val="0070C0"/>
                </a:solidFill>
                <a:latin typeface="Courier New"/>
                <a:cs typeface="Courier New"/>
              </a:rPr>
              <a:t>.container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err="1">
                <a:solidFill>
                  <a:schemeClr val="tx1"/>
                </a:solidFill>
                <a:latin typeface="Courier New"/>
                <a:cs typeface="Courier New"/>
              </a:rPr>
              <a:t>lightblue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200px</a:t>
            </a:r>
            <a:r>
              <a:rPr lang="en-US" b="1" dirty="0" smtClean="0">
                <a:solidFill>
                  <a:schemeClr val="tx1"/>
                </a:solidFill>
                <a:latin typeface="Courier New"/>
                <a:cs typeface="Courier New"/>
              </a:rPr>
              <a:t>; }</a:t>
            </a:r>
          </a:p>
          <a:p>
            <a:r>
              <a:rPr lang="fr-FR" b="1" dirty="0">
                <a:solidFill>
                  <a:srgbClr val="0070C0"/>
                </a:solidFill>
                <a:latin typeface="Courier New"/>
                <a:cs typeface="Courier New"/>
              </a:rPr>
              <a:t>.relative </a:t>
            </a:r>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fr-FR" b="1" dirty="0" smtClean="0">
                <a:solidFill>
                  <a:srgbClr val="C00000"/>
                </a:solidFill>
                <a:latin typeface="Courier New"/>
                <a:cs typeface="Courier New"/>
              </a:rPr>
              <a:t>position</a:t>
            </a:r>
            <a:r>
              <a:rPr lang="fr-FR" b="1" dirty="0">
                <a:solidFill>
                  <a:schemeClr val="tx1"/>
                </a:solidFill>
                <a:latin typeface="Courier New"/>
                <a:cs typeface="Courier New"/>
              </a:rPr>
              <a:t>: </a:t>
            </a:r>
            <a:r>
              <a:rPr lang="fr-FR" b="1" dirty="0" smtClean="0">
                <a:solidFill>
                  <a:schemeClr val="tx1"/>
                </a:solidFill>
                <a:latin typeface="Courier New"/>
                <a:cs typeface="Courier New"/>
              </a:rPr>
              <a:t>relative;</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fr-FR" b="1" dirty="0" err="1" smtClean="0">
                <a:solidFill>
                  <a:srgbClr val="C00000"/>
                </a:solidFill>
                <a:latin typeface="Courier New"/>
                <a:cs typeface="Courier New"/>
              </a:rPr>
              <a:t>left</a:t>
            </a:r>
            <a:r>
              <a:rPr lang="fr-FR" b="1" dirty="0">
                <a:solidFill>
                  <a:schemeClr val="tx1"/>
                </a:solidFill>
                <a:latin typeface="Courier New"/>
                <a:cs typeface="Courier New"/>
              </a:rPr>
              <a:t>: 50px; </a:t>
            </a:r>
            <a:r>
              <a:rPr lang="fr-FR" b="1" dirty="0" smtClean="0">
                <a:solidFill>
                  <a:schemeClr val="tx1"/>
                </a:solidFill>
                <a:latin typeface="Courier New"/>
                <a:cs typeface="Courier New"/>
              </a:rPr>
              <a:t>}</a:t>
            </a:r>
            <a:endParaRPr lang="fr-FR" b="1" dirty="0">
              <a:solidFill>
                <a:schemeClr val="tx1"/>
              </a:solidFill>
              <a:latin typeface="Courier New"/>
              <a:cs typeface="Courier New"/>
            </a:endParaRPr>
          </a:p>
        </p:txBody>
      </p:sp>
      <p:sp>
        <p:nvSpPr>
          <p:cNvPr id="9" name="Rectangle à coins arrondis 4"/>
          <p:cNvSpPr/>
          <p:nvPr/>
        </p:nvSpPr>
        <p:spPr>
          <a:xfrm>
            <a:off x="179512" y="1057300"/>
            <a:ext cx="8713662" cy="200553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 </a:t>
            </a:r>
            <a:r>
              <a:rPr lang="en-US" b="1" dirty="0" smtClean="0">
                <a:solidFill>
                  <a:srgbClr val="C00000"/>
                </a:solidFill>
                <a:latin typeface="Courier New"/>
                <a:cs typeface="Courier New"/>
              </a:rPr>
              <a:t>class</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"container"</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smtClean="0">
                <a:solidFill>
                  <a:srgbClr val="17B240"/>
                </a:solidFill>
                <a:latin typeface="Courier New"/>
                <a:cs typeface="Courier New"/>
              </a:rPr>
              <a:t>relative" </a:t>
            </a:r>
            <a:r>
              <a:rPr lang="en-US" b="1" dirty="0" smtClean="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honeydew;"</a:t>
            </a:r>
            <a:r>
              <a:rPr lang="en-US" b="1" dirty="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a:t>
            </a:r>
            <a:r>
              <a:rPr lang="en-US" b="1" dirty="0" smtClean="0">
                <a:solidFill>
                  <a:srgbClr val="17B240"/>
                </a:solidFill>
                <a:latin typeface="Courier New"/>
                <a:cs typeface="Courier New"/>
              </a:rPr>
              <a:t>lime;"</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&lt;div </a:t>
            </a:r>
            <a:r>
              <a:rPr lang="en-US" b="1" dirty="0" smtClean="0">
                <a:solidFill>
                  <a:srgbClr val="C00000"/>
                </a:solidFill>
                <a:latin typeface="Courier New"/>
                <a:cs typeface="Courier New"/>
              </a:rPr>
              <a:t>style</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"background: red;"</a:t>
            </a:r>
            <a:r>
              <a:rPr lang="en-US" b="1" dirty="0" smtClean="0">
                <a:solidFill>
                  <a:srgbClr val="0070C0"/>
                </a:solidFill>
                <a:latin typeface="Courier New"/>
                <a:cs typeface="Courier New"/>
              </a:rPr>
              <a:t>&gt;&lt;/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a:solidFill>
                  <a:srgbClr val="0070C0"/>
                </a:solidFill>
                <a:latin typeface="Courier New"/>
                <a:cs typeface="Courier New"/>
              </a:rPr>
              <a:t>&lt;/div</a:t>
            </a:r>
            <a:r>
              <a:rPr lang="en-US" b="1" dirty="0" smtClean="0">
                <a:solidFill>
                  <a:srgbClr val="0070C0"/>
                </a:solidFill>
                <a:latin typeface="Courier New"/>
                <a:cs typeface="Courier New"/>
              </a:rPr>
              <a:t>&gt;</a:t>
            </a:r>
          </a:p>
        </p:txBody>
      </p:sp>
    </p:spTree>
    <p:extLst>
      <p:ext uri="{BB962C8B-B14F-4D97-AF65-F5344CB8AC3E}">
        <p14:creationId xmlns:p14="http://schemas.microsoft.com/office/powerpoint/2010/main" val="2053856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a:t>
            </a:r>
            <a:r>
              <a:rPr lang="fr-FR" dirty="0" err="1" smtClean="0">
                <a:ea typeface="ＭＳ Ｐゴシック" pitchFamily="34" charset="-128"/>
              </a:rPr>
              <a:t>Absolute</a:t>
            </a:r>
            <a:r>
              <a:rPr lang="fr-FR" dirty="0" smtClean="0">
                <a:ea typeface="ＭＳ Ｐゴシック" pitchFamily="34" charset="-128"/>
              </a:rPr>
              <a:t> position 1/2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5776960" y="3361556"/>
            <a:ext cx="3221486" cy="1757174"/>
          </a:xfrm>
          <a:prstGeom prst="rect">
            <a:avLst/>
          </a:prstGeom>
        </p:spPr>
      </p:pic>
      <p:sp>
        <p:nvSpPr>
          <p:cNvPr id="8" name="Rectangle à coins arrondis 4"/>
          <p:cNvSpPr/>
          <p:nvPr/>
        </p:nvSpPr>
        <p:spPr>
          <a:xfrm>
            <a:off x="179513" y="3361556"/>
            <a:ext cx="5184575"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 }</a:t>
            </a:r>
          </a:p>
          <a:p>
            <a:r>
              <a:rPr lang="fr-FR" b="1" dirty="0" smtClean="0">
                <a:solidFill>
                  <a:srgbClr val="0070C0"/>
                </a:solidFill>
                <a:latin typeface="Courier New"/>
                <a:cs typeface="Courier New"/>
              </a:rPr>
              <a:t>.container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err="1">
                <a:solidFill>
                  <a:schemeClr val="tx1"/>
                </a:solidFill>
                <a:latin typeface="Courier New"/>
                <a:cs typeface="Courier New"/>
              </a:rPr>
              <a:t>lightblue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200px</a:t>
            </a:r>
            <a:r>
              <a:rPr lang="en-US" b="1" dirty="0" smtClean="0">
                <a:solidFill>
                  <a:schemeClr val="tx1"/>
                </a:solidFill>
                <a:latin typeface="Courier New"/>
                <a:cs typeface="Courier New"/>
              </a:rPr>
              <a:t>; }</a:t>
            </a:r>
          </a:p>
          <a:p>
            <a:r>
              <a:rPr lang="fr-FR" b="1" dirty="0">
                <a:solidFill>
                  <a:srgbClr val="0070C0"/>
                </a:solidFill>
                <a:latin typeface="Courier New"/>
                <a:cs typeface="Courier New"/>
              </a:rPr>
              <a:t>.</a:t>
            </a:r>
            <a:r>
              <a:rPr lang="fr-FR" b="1" dirty="0" err="1">
                <a:solidFill>
                  <a:srgbClr val="0070C0"/>
                </a:solidFill>
                <a:latin typeface="Courier New"/>
                <a:cs typeface="Courier New"/>
              </a:rPr>
              <a:t>chosen</a:t>
            </a:r>
            <a:r>
              <a:rPr lang="fr-FR" b="1" dirty="0">
                <a:solidFill>
                  <a:srgbClr val="0070C0"/>
                </a:solidFill>
                <a:latin typeface="Courier New"/>
                <a:cs typeface="Courier New"/>
              </a:rPr>
              <a:t> </a:t>
            </a:r>
            <a:r>
              <a:rPr lang="fr-FR" b="1" dirty="0">
                <a:solidFill>
                  <a:schemeClr val="tx1"/>
                </a:solidFill>
                <a:latin typeface="Courier New"/>
                <a:cs typeface="Courier New"/>
              </a:rPr>
              <a:t>{ </a:t>
            </a:r>
            <a:r>
              <a:rPr lang="fr-FR" b="1" dirty="0">
                <a:solidFill>
                  <a:srgbClr val="C00000"/>
                </a:solidFill>
                <a:latin typeface="Courier New"/>
                <a:cs typeface="Courier New"/>
              </a:rPr>
              <a:t>position</a:t>
            </a:r>
            <a:r>
              <a:rPr lang="fr-FR" b="1" dirty="0">
                <a:solidFill>
                  <a:schemeClr val="tx1"/>
                </a:solidFill>
                <a:latin typeface="Courier New"/>
                <a:cs typeface="Courier New"/>
              </a:rPr>
              <a:t>: </a:t>
            </a:r>
            <a:r>
              <a:rPr lang="fr-FR" b="1" dirty="0" err="1">
                <a:solidFill>
                  <a:schemeClr val="tx1"/>
                </a:solidFill>
                <a:latin typeface="Courier New"/>
                <a:cs typeface="Courier New"/>
              </a:rPr>
              <a:t>absolute</a:t>
            </a:r>
            <a:r>
              <a:rPr lang="fr-FR" b="1" dirty="0">
                <a:solidFill>
                  <a:schemeClr val="tx1"/>
                </a:solidFill>
                <a:latin typeface="Courier New"/>
                <a:cs typeface="Courier New"/>
              </a:rPr>
              <a:t>; }</a:t>
            </a:r>
          </a:p>
        </p:txBody>
      </p:sp>
      <p:sp>
        <p:nvSpPr>
          <p:cNvPr id="9" name="Rectangle à coins arrondis 4"/>
          <p:cNvSpPr/>
          <p:nvPr/>
        </p:nvSpPr>
        <p:spPr>
          <a:xfrm>
            <a:off x="179512" y="1057300"/>
            <a:ext cx="8713662" cy="200553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 </a:t>
            </a:r>
            <a:r>
              <a:rPr lang="en-US" b="1" dirty="0" smtClean="0">
                <a:solidFill>
                  <a:srgbClr val="C00000"/>
                </a:solidFill>
                <a:latin typeface="Courier New"/>
                <a:cs typeface="Courier New"/>
              </a:rPr>
              <a:t>class</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"container"</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&lt;div</a:t>
            </a:r>
            <a:r>
              <a:rPr lang="en-US" b="1" dirty="0" smtClean="0">
                <a:solidFill>
                  <a:srgbClr val="17B240"/>
                </a:solidFill>
                <a:latin typeface="Courier New"/>
                <a:cs typeface="Courier New"/>
              </a:rPr>
              <a:t> </a:t>
            </a:r>
            <a:r>
              <a:rPr lang="en-US" b="1" dirty="0" smtClean="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honeydew;"</a:t>
            </a:r>
            <a:r>
              <a:rPr lang="en-US" b="1" dirty="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a:t>
            </a:r>
            <a:r>
              <a:rPr lang="en-US" b="1" dirty="0" smtClean="0">
                <a:solidFill>
                  <a:srgbClr val="17B240"/>
                </a:solidFill>
                <a:latin typeface="Courier New"/>
                <a:cs typeface="Courier New"/>
              </a:rPr>
              <a:t>lime;"</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a:t>
            </a:r>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"chosen"</a:t>
            </a:r>
            <a:r>
              <a:rPr lang="en-US" b="1" dirty="0" smtClean="0">
                <a:solidFill>
                  <a:srgbClr val="0070C0"/>
                </a:solidFill>
                <a:latin typeface="Courier New"/>
                <a:cs typeface="Courier New"/>
              </a:rPr>
              <a:t> </a:t>
            </a:r>
            <a:r>
              <a:rPr lang="en-US" b="1" dirty="0" smtClean="0">
                <a:solidFill>
                  <a:srgbClr val="C00000"/>
                </a:solidFill>
                <a:latin typeface="Courier New"/>
                <a:cs typeface="Courier New"/>
              </a:rPr>
              <a:t>style</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"background: red;"</a:t>
            </a:r>
            <a:r>
              <a:rPr lang="en-US" b="1" dirty="0" smtClean="0">
                <a:solidFill>
                  <a:srgbClr val="0070C0"/>
                </a:solidFill>
                <a:latin typeface="Courier New"/>
                <a:cs typeface="Courier New"/>
              </a:rPr>
              <a:t>&gt;&lt;/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a:solidFill>
                  <a:srgbClr val="0070C0"/>
                </a:solidFill>
                <a:latin typeface="Courier New"/>
                <a:cs typeface="Courier New"/>
              </a:rPr>
              <a:t>&lt;/div</a:t>
            </a:r>
            <a:r>
              <a:rPr lang="en-US" b="1" dirty="0" smtClean="0">
                <a:solidFill>
                  <a:srgbClr val="0070C0"/>
                </a:solidFill>
                <a:latin typeface="Courier New"/>
                <a:cs typeface="Courier New"/>
              </a:rPr>
              <a:t>&gt;</a:t>
            </a:r>
          </a:p>
        </p:txBody>
      </p:sp>
    </p:spTree>
    <p:extLst>
      <p:ext uri="{BB962C8B-B14F-4D97-AF65-F5344CB8AC3E}">
        <p14:creationId xmlns:p14="http://schemas.microsoft.com/office/powerpoint/2010/main" val="3542964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Examples</a:t>
            </a:r>
            <a:r>
              <a:rPr lang="fr-FR" dirty="0" smtClean="0">
                <a:ea typeface="ＭＳ Ｐゴシック" pitchFamily="34" charset="-128"/>
              </a:rPr>
              <a:t> – </a:t>
            </a:r>
            <a:r>
              <a:rPr lang="fr-FR" dirty="0" err="1" smtClean="0">
                <a:ea typeface="ＭＳ Ｐゴシック" pitchFamily="34" charset="-128"/>
              </a:rPr>
              <a:t>Absolute</a:t>
            </a:r>
            <a:r>
              <a:rPr lang="fr-FR" dirty="0" smtClean="0">
                <a:ea typeface="ＭＳ Ｐゴシック" pitchFamily="34" charset="-128"/>
              </a:rPr>
              <a:t> position 2/2</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5921052" y="3346260"/>
            <a:ext cx="2827412" cy="1815496"/>
          </a:xfrm>
          <a:prstGeom prst="rect">
            <a:avLst/>
          </a:prstGeom>
        </p:spPr>
      </p:pic>
      <p:sp>
        <p:nvSpPr>
          <p:cNvPr id="8" name="Rectangle à coins arrondis 4"/>
          <p:cNvSpPr/>
          <p:nvPr/>
        </p:nvSpPr>
        <p:spPr>
          <a:xfrm>
            <a:off x="179513" y="3361556"/>
            <a:ext cx="5184575"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a:t>
            </a:r>
            <a:r>
              <a:rPr lang="en-US" b="1" dirty="0">
                <a:solidFill>
                  <a:schemeClr val="tx1"/>
                </a:solidFill>
                <a:latin typeface="Courier New"/>
                <a:cs typeface="Courier New"/>
              </a:rPr>
              <a:t>: 1px black solid</a:t>
            </a:r>
            <a:r>
              <a:rPr lang="en-US" b="1" dirty="0" smtClean="0">
                <a:solidFill>
                  <a:schemeClr val="tx1"/>
                </a:solidFill>
                <a:latin typeface="Courier New"/>
                <a:cs typeface="Courier New"/>
              </a:rPr>
              <a:t>; }</a:t>
            </a:r>
          </a:p>
          <a:p>
            <a:r>
              <a:rPr lang="fr-FR" b="1" dirty="0" smtClean="0">
                <a:solidFill>
                  <a:srgbClr val="0070C0"/>
                </a:solidFill>
                <a:latin typeface="Courier New"/>
                <a:cs typeface="Courier New"/>
              </a:rPr>
              <a:t>.container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a:t>
            </a:r>
            <a:r>
              <a:rPr lang="en-US" b="1" dirty="0" err="1">
                <a:solidFill>
                  <a:schemeClr val="tx1"/>
                </a:solidFill>
                <a:latin typeface="Courier New"/>
                <a:cs typeface="Courier New"/>
              </a:rPr>
              <a:t>lightblue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width</a:t>
            </a:r>
            <a:r>
              <a:rPr lang="en-US" b="1" dirty="0">
                <a:solidFill>
                  <a:schemeClr val="tx1"/>
                </a:solidFill>
                <a:latin typeface="Courier New"/>
                <a:cs typeface="Courier New"/>
              </a:rPr>
              <a:t>: 200px</a:t>
            </a:r>
            <a:r>
              <a:rPr lang="en-US" b="1" dirty="0" smtClean="0">
                <a:solidFill>
                  <a:schemeClr val="tx1"/>
                </a:solidFill>
                <a:latin typeface="Courier New"/>
                <a:cs typeface="Courier New"/>
              </a:rPr>
              <a:t>; }</a:t>
            </a:r>
          </a:p>
          <a:p>
            <a:r>
              <a:rPr lang="fr-FR" b="1" dirty="0">
                <a:solidFill>
                  <a:srgbClr val="0070C0"/>
                </a:solidFill>
                <a:latin typeface="Courier New"/>
                <a:cs typeface="Courier New"/>
              </a:rPr>
              <a:t>.</a:t>
            </a:r>
            <a:r>
              <a:rPr lang="fr-FR" b="1" dirty="0" err="1">
                <a:solidFill>
                  <a:srgbClr val="0070C0"/>
                </a:solidFill>
                <a:latin typeface="Courier New"/>
                <a:cs typeface="Courier New"/>
              </a:rPr>
              <a:t>chosen</a:t>
            </a:r>
            <a:r>
              <a:rPr lang="fr-FR" b="1" dirty="0">
                <a:solidFill>
                  <a:srgbClr val="0070C0"/>
                </a:solidFill>
                <a:latin typeface="Courier New"/>
                <a:cs typeface="Courier New"/>
              </a:rPr>
              <a:t> </a:t>
            </a:r>
            <a:r>
              <a:rPr lang="fr-FR" b="1" dirty="0">
                <a:solidFill>
                  <a:schemeClr val="tx1"/>
                </a:solidFill>
                <a:latin typeface="Courier New"/>
                <a:cs typeface="Courier New"/>
              </a:rPr>
              <a:t>{ </a:t>
            </a:r>
            <a:r>
              <a:rPr lang="fr-FR" b="1" dirty="0">
                <a:solidFill>
                  <a:srgbClr val="C00000"/>
                </a:solidFill>
                <a:latin typeface="Courier New"/>
                <a:cs typeface="Courier New"/>
              </a:rPr>
              <a:t>position</a:t>
            </a:r>
            <a:r>
              <a:rPr lang="fr-FR" b="1" dirty="0">
                <a:solidFill>
                  <a:schemeClr val="tx1"/>
                </a:solidFill>
                <a:latin typeface="Courier New"/>
                <a:cs typeface="Courier New"/>
              </a:rPr>
              <a:t>: </a:t>
            </a:r>
            <a:r>
              <a:rPr lang="fr-FR" b="1" dirty="0" err="1">
                <a:solidFill>
                  <a:schemeClr val="tx1"/>
                </a:solidFill>
                <a:latin typeface="Courier New"/>
                <a:cs typeface="Courier New"/>
              </a:rPr>
              <a:t>absolute</a:t>
            </a:r>
            <a:r>
              <a:rPr lang="fr-FR" b="1" dirty="0">
                <a:solidFill>
                  <a:schemeClr val="tx1"/>
                </a:solidFill>
                <a:latin typeface="Courier New"/>
                <a:cs typeface="Courier New"/>
              </a:rPr>
              <a:t>; }</a:t>
            </a:r>
          </a:p>
        </p:txBody>
      </p:sp>
      <p:sp>
        <p:nvSpPr>
          <p:cNvPr id="9" name="Rectangle à coins arrondis 4"/>
          <p:cNvSpPr/>
          <p:nvPr/>
        </p:nvSpPr>
        <p:spPr>
          <a:xfrm>
            <a:off x="179512" y="1057300"/>
            <a:ext cx="8713662" cy="2005534"/>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&lt;</a:t>
            </a:r>
            <a:r>
              <a:rPr lang="en-US" b="1" dirty="0">
                <a:solidFill>
                  <a:srgbClr val="0070C0"/>
                </a:solidFill>
                <a:latin typeface="Courier New"/>
                <a:cs typeface="Courier New"/>
              </a:rPr>
              <a:t>div </a:t>
            </a:r>
            <a:r>
              <a:rPr lang="en-US" b="1" dirty="0" smtClean="0">
                <a:solidFill>
                  <a:srgbClr val="C00000"/>
                </a:solidFill>
                <a:latin typeface="Courier New"/>
                <a:cs typeface="Courier New"/>
              </a:rPr>
              <a:t>class</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"container"</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"chosen"</a:t>
            </a:r>
            <a:r>
              <a:rPr lang="en-US" b="1" dirty="0" smtClean="0">
                <a:solidFill>
                  <a:srgbClr val="17B240"/>
                </a:solidFill>
                <a:latin typeface="Courier New"/>
                <a:cs typeface="Courier New"/>
              </a:rPr>
              <a:t> </a:t>
            </a:r>
            <a:r>
              <a:rPr lang="en-US" b="1" dirty="0" smtClean="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honeydew;"</a:t>
            </a:r>
            <a:r>
              <a:rPr lang="en-US" b="1" dirty="0">
                <a:solidFill>
                  <a:srgbClr val="0070C0"/>
                </a:solidFill>
                <a:latin typeface="Courier New"/>
                <a:cs typeface="Courier New"/>
              </a:rPr>
              <a:t>&gt;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 </a:t>
            </a:r>
            <a:r>
              <a:rPr lang="en-US" b="1" dirty="0">
                <a:solidFill>
                  <a:srgbClr val="C00000"/>
                </a:solidFill>
                <a:latin typeface="Courier New"/>
                <a:cs typeface="Courier New"/>
              </a:rPr>
              <a:t>style</a:t>
            </a:r>
            <a:r>
              <a:rPr lang="en-US" b="1" dirty="0">
                <a:solidFill>
                  <a:schemeClr val="tx1"/>
                </a:solidFill>
                <a:latin typeface="Courier New"/>
                <a:cs typeface="Courier New"/>
              </a:rPr>
              <a:t>=</a:t>
            </a:r>
            <a:r>
              <a:rPr lang="en-US" b="1" dirty="0">
                <a:solidFill>
                  <a:srgbClr val="17B240"/>
                </a:solidFill>
                <a:latin typeface="Courier New"/>
                <a:cs typeface="Courier New"/>
              </a:rPr>
              <a:t>"background: </a:t>
            </a:r>
            <a:r>
              <a:rPr lang="en-US" b="1" dirty="0" smtClean="0">
                <a:solidFill>
                  <a:srgbClr val="17B240"/>
                </a:solidFill>
                <a:latin typeface="Courier New"/>
                <a:cs typeface="Courier New"/>
              </a:rPr>
              <a:t>lime;"</a:t>
            </a:r>
            <a:r>
              <a:rPr lang="en-US" b="1" dirty="0" smtClean="0">
                <a:solidFill>
                  <a:srgbClr val="0070C0"/>
                </a:solidFill>
                <a:latin typeface="Courier New"/>
                <a:cs typeface="Courier New"/>
              </a:rPr>
              <a:t>&gt;</a:t>
            </a:r>
            <a:endParaRPr lang="en-US" b="1" dirty="0">
              <a:solidFill>
                <a:srgbClr val="0070C0"/>
              </a:solidFill>
              <a:latin typeface="Courier New"/>
              <a:cs typeface="Courier New"/>
            </a:endParaRPr>
          </a:p>
          <a:p>
            <a:r>
              <a:rPr lang="en-US" b="1" dirty="0" smtClean="0">
                <a:solidFill>
                  <a:srgbClr val="0070C0"/>
                </a:solidFill>
                <a:latin typeface="Courier New"/>
                <a:cs typeface="Courier New"/>
              </a:rPr>
              <a:t>      </a:t>
            </a:r>
            <a:r>
              <a:rPr lang="en-US" b="1" dirty="0">
                <a:solidFill>
                  <a:srgbClr val="0070C0"/>
                </a:solidFill>
                <a:latin typeface="Courier New"/>
                <a:cs typeface="Courier New"/>
              </a:rPr>
              <a:t>&lt;</a:t>
            </a:r>
            <a:r>
              <a:rPr lang="en-US" b="1" dirty="0" smtClean="0">
                <a:solidFill>
                  <a:srgbClr val="0070C0"/>
                </a:solidFill>
                <a:latin typeface="Courier New"/>
                <a:cs typeface="Courier New"/>
              </a:rPr>
              <a:t>div </a:t>
            </a:r>
            <a:r>
              <a:rPr lang="en-US" b="1" dirty="0" smtClean="0">
                <a:solidFill>
                  <a:srgbClr val="C00000"/>
                </a:solidFill>
                <a:latin typeface="Courier New"/>
                <a:cs typeface="Courier New"/>
              </a:rPr>
              <a:t>style</a:t>
            </a:r>
            <a:r>
              <a:rPr lang="en-US" b="1" dirty="0" smtClean="0">
                <a:solidFill>
                  <a:schemeClr val="tx1"/>
                </a:solidFill>
                <a:latin typeface="Courier New"/>
                <a:cs typeface="Courier New"/>
              </a:rPr>
              <a:t>=</a:t>
            </a:r>
            <a:r>
              <a:rPr lang="en-US" b="1" dirty="0" smtClean="0">
                <a:solidFill>
                  <a:srgbClr val="17B240"/>
                </a:solidFill>
                <a:latin typeface="Courier New"/>
                <a:cs typeface="Courier New"/>
              </a:rPr>
              <a:t>"background: red;"</a:t>
            </a:r>
            <a:r>
              <a:rPr lang="en-US" b="1" dirty="0" smtClean="0">
                <a:solidFill>
                  <a:srgbClr val="0070C0"/>
                </a:solidFill>
                <a:latin typeface="Courier New"/>
                <a:cs typeface="Courier New"/>
              </a:rPr>
              <a:t>&gt;&lt;/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smtClean="0">
                <a:solidFill>
                  <a:srgbClr val="0070C0"/>
                </a:solidFill>
                <a:latin typeface="Courier New"/>
                <a:cs typeface="Courier New"/>
              </a:rPr>
              <a:t>  &lt;/</a:t>
            </a:r>
            <a:r>
              <a:rPr lang="en-US" b="1" dirty="0">
                <a:solidFill>
                  <a:srgbClr val="0070C0"/>
                </a:solidFill>
                <a:latin typeface="Courier New"/>
                <a:cs typeface="Courier New"/>
              </a:rPr>
              <a:t>div&gt;</a:t>
            </a:r>
          </a:p>
          <a:p>
            <a:r>
              <a:rPr lang="en-US" b="1" dirty="0">
                <a:solidFill>
                  <a:srgbClr val="0070C0"/>
                </a:solidFill>
                <a:latin typeface="Courier New"/>
                <a:cs typeface="Courier New"/>
              </a:rPr>
              <a:t>&lt;/div</a:t>
            </a:r>
            <a:r>
              <a:rPr lang="en-US" b="1" dirty="0" smtClean="0">
                <a:solidFill>
                  <a:srgbClr val="0070C0"/>
                </a:solidFill>
                <a:latin typeface="Courier New"/>
                <a:cs typeface="Courier New"/>
              </a:rPr>
              <a:t>&gt;</a:t>
            </a:r>
          </a:p>
        </p:txBody>
      </p:sp>
    </p:spTree>
    <p:extLst>
      <p:ext uri="{BB962C8B-B14F-4D97-AF65-F5344CB8AC3E}">
        <p14:creationId xmlns:p14="http://schemas.microsoft.com/office/powerpoint/2010/main" val="21535243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Absolute</a:t>
            </a:r>
            <a:r>
              <a:rPr lang="fr-FR" dirty="0" smtClean="0">
                <a:ea typeface="ＭＳ Ｐゴシック" pitchFamily="34" charset="-128"/>
              </a:rPr>
              <a:t> </a:t>
            </a:r>
            <a:r>
              <a:rPr lang="fr-FR" dirty="0" err="1" smtClean="0">
                <a:ea typeface="ＭＳ Ｐゴシック" pitchFamily="34" charset="-128"/>
              </a:rPr>
              <a:t>madness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3" y="2713385"/>
            <a:ext cx="8713661" cy="2448371"/>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div </a:t>
            </a:r>
            <a:r>
              <a:rPr lang="en-US" b="1" dirty="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20px;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 </a:t>
            </a:r>
          </a:p>
          <a:p>
            <a:r>
              <a:rPr lang="en-US" b="1" dirty="0">
                <a:solidFill>
                  <a:schemeClr val="tx1"/>
                </a:solidFill>
                <a:latin typeface="Courier New"/>
                <a:cs typeface="Courier New"/>
              </a:rPr>
              <a:t>      </a:t>
            </a:r>
            <a:r>
              <a:rPr lang="en-US" b="1" dirty="0">
                <a:solidFill>
                  <a:srgbClr val="C00000"/>
                </a:solidFill>
                <a:latin typeface="Courier New"/>
                <a:cs typeface="Courier New"/>
              </a:rPr>
              <a:t>position</a:t>
            </a:r>
            <a:r>
              <a:rPr lang="en-US" b="1" dirty="0">
                <a:solidFill>
                  <a:schemeClr val="tx1"/>
                </a:solidFill>
                <a:latin typeface="Courier New"/>
                <a:cs typeface="Courier New"/>
              </a:rPr>
              <a:t>: absolute; }</a:t>
            </a:r>
          </a:p>
          <a:p>
            <a:r>
              <a:rPr lang="fr-FR" b="1" dirty="0">
                <a:solidFill>
                  <a:srgbClr val="00B050"/>
                </a:solidFill>
                <a:latin typeface="Courier New"/>
                <a:cs typeface="Courier New"/>
              </a:rPr>
              <a:t>/* Note </a:t>
            </a:r>
            <a:r>
              <a:rPr lang="fr-FR" b="1" dirty="0" err="1">
                <a:solidFill>
                  <a:srgbClr val="00B050"/>
                </a:solidFill>
                <a:latin typeface="Courier New"/>
                <a:cs typeface="Courier New"/>
              </a:rPr>
              <a:t>that</a:t>
            </a:r>
            <a:r>
              <a:rPr lang="fr-FR" b="1" dirty="0">
                <a:solidFill>
                  <a:srgbClr val="00B050"/>
                </a:solidFill>
                <a:latin typeface="Courier New"/>
                <a:cs typeface="Courier New"/>
              </a:rPr>
              <a:t> top, right, </a:t>
            </a:r>
            <a:r>
              <a:rPr lang="fr-FR" b="1" dirty="0" err="1">
                <a:solidFill>
                  <a:srgbClr val="00B050"/>
                </a:solidFill>
                <a:latin typeface="Courier New"/>
                <a:cs typeface="Courier New"/>
              </a:rPr>
              <a:t>bottom</a:t>
            </a:r>
            <a:r>
              <a:rPr lang="fr-FR" b="1" dirty="0">
                <a:solidFill>
                  <a:srgbClr val="00B050"/>
                </a:solidFill>
                <a:latin typeface="Courier New"/>
                <a:cs typeface="Courier New"/>
              </a:rPr>
              <a:t> and </a:t>
            </a:r>
            <a:r>
              <a:rPr lang="fr-FR" b="1" dirty="0" err="1">
                <a:solidFill>
                  <a:srgbClr val="00B050"/>
                </a:solidFill>
                <a:latin typeface="Courier New"/>
                <a:cs typeface="Courier New"/>
              </a:rPr>
              <a:t>left</a:t>
            </a:r>
            <a:r>
              <a:rPr lang="fr-FR" b="1" dirty="0">
                <a:solidFill>
                  <a:srgbClr val="00B050"/>
                </a:solidFill>
                <a:latin typeface="Courier New"/>
                <a:cs typeface="Courier New"/>
              </a:rPr>
              <a:t> are </a:t>
            </a:r>
            <a:r>
              <a:rPr lang="fr-FR" b="1" dirty="0" err="1">
                <a:solidFill>
                  <a:srgbClr val="00B050"/>
                </a:solidFill>
                <a:latin typeface="Courier New"/>
                <a:cs typeface="Courier New"/>
              </a:rPr>
              <a:t>margins</a:t>
            </a:r>
            <a:r>
              <a:rPr lang="fr-FR" b="1" dirty="0">
                <a:solidFill>
                  <a:srgbClr val="00B050"/>
                </a:solidFill>
                <a:latin typeface="Courier New"/>
                <a:cs typeface="Courier New"/>
              </a:rPr>
              <a:t> </a:t>
            </a:r>
            <a:r>
              <a:rPr lang="fr-FR" b="1" dirty="0" err="1">
                <a:solidFill>
                  <a:srgbClr val="00B050"/>
                </a:solidFill>
                <a:latin typeface="Courier New"/>
                <a:cs typeface="Courier New"/>
              </a:rPr>
              <a:t>from</a:t>
            </a:r>
            <a:endParaRPr lang="fr-FR" b="1" dirty="0">
              <a:solidFill>
                <a:srgbClr val="00B050"/>
              </a:solidFill>
              <a:latin typeface="Courier New"/>
              <a:cs typeface="Courier New"/>
            </a:endParaRPr>
          </a:p>
          <a:p>
            <a:r>
              <a:rPr lang="fr-FR" b="1" dirty="0">
                <a:solidFill>
                  <a:srgbClr val="00B050"/>
                </a:solidFill>
                <a:latin typeface="Courier New"/>
                <a:cs typeface="Courier New"/>
              </a:rPr>
              <a:t>   the last </a:t>
            </a:r>
            <a:r>
              <a:rPr lang="fr-FR" b="1" dirty="0" err="1">
                <a:solidFill>
                  <a:srgbClr val="00B050"/>
                </a:solidFill>
                <a:latin typeface="Courier New"/>
                <a:cs typeface="Courier New"/>
              </a:rPr>
              <a:t>positioned</a:t>
            </a:r>
            <a:r>
              <a:rPr lang="fr-FR" b="1" dirty="0">
                <a:solidFill>
                  <a:srgbClr val="00B050"/>
                </a:solidFill>
                <a:latin typeface="Courier New"/>
                <a:cs typeface="Courier New"/>
              </a:rPr>
              <a:t> </a:t>
            </a:r>
            <a:r>
              <a:rPr lang="fr-FR" b="1" dirty="0" err="1">
                <a:solidFill>
                  <a:srgbClr val="00B050"/>
                </a:solidFill>
                <a:latin typeface="Courier New"/>
                <a:cs typeface="Courier New"/>
              </a:rPr>
              <a:t>element</a:t>
            </a:r>
            <a:r>
              <a:rPr lang="fr-FR" b="1" dirty="0">
                <a:solidFill>
                  <a:srgbClr val="00B050"/>
                </a:solidFill>
                <a:latin typeface="Courier New"/>
                <a:cs typeface="Courier New"/>
              </a:rPr>
              <a:t>, body if none */</a:t>
            </a:r>
            <a:endParaRPr lang="en-US" b="1" dirty="0">
              <a:solidFill>
                <a:srgbClr val="00B050"/>
              </a:solidFill>
              <a:latin typeface="Courier New"/>
              <a:cs typeface="Courier New"/>
            </a:endParaRPr>
          </a:p>
          <a:p>
            <a:r>
              <a:rPr lang="en-US" b="1" dirty="0">
                <a:solidFill>
                  <a:srgbClr val="0070C0"/>
                </a:solidFill>
                <a:latin typeface="Courier New"/>
                <a:cs typeface="Courier New"/>
              </a:rPr>
              <a:t>.</a:t>
            </a:r>
            <a:r>
              <a:rPr lang="en-US" b="1" dirty="0" err="1">
                <a:solidFill>
                  <a:srgbClr val="0070C0"/>
                </a:solidFill>
                <a:latin typeface="Courier New"/>
                <a:cs typeface="Courier New"/>
              </a:rPr>
              <a:t>topleft</a:t>
            </a:r>
            <a:r>
              <a:rPr lang="en-US" b="1" dirty="0">
                <a:solidFill>
                  <a:srgbClr val="0070C0"/>
                </a:solidFill>
                <a:latin typeface="Courier New"/>
                <a:cs typeface="Courier New"/>
              </a:rPr>
              <a:t>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top</a:t>
            </a:r>
            <a:r>
              <a:rPr lang="en-US" b="1" dirty="0">
                <a:solidFill>
                  <a:schemeClr val="tx1"/>
                </a:solidFill>
                <a:latin typeface="Courier New"/>
                <a:cs typeface="Courier New"/>
              </a:rPr>
              <a:t>: 0;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left</a:t>
            </a:r>
            <a:r>
              <a:rPr lang="en-US" b="1" dirty="0">
                <a:solidFill>
                  <a:schemeClr val="tx1"/>
                </a:solidFill>
                <a:latin typeface="Courier New"/>
                <a:cs typeface="Courier New"/>
              </a:rPr>
              <a:t>: 0</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honeydew; }</a:t>
            </a:r>
          </a:p>
          <a:p>
            <a:r>
              <a:rPr lang="en-US" b="1" dirty="0">
                <a:solidFill>
                  <a:srgbClr val="0070C0"/>
                </a:solidFill>
                <a:latin typeface="Courier New"/>
                <a:cs typeface="Courier New"/>
              </a:rPr>
              <a:t>.</a:t>
            </a:r>
            <a:r>
              <a:rPr lang="en-US" b="1" dirty="0" err="1">
                <a:solidFill>
                  <a:srgbClr val="0070C0"/>
                </a:solidFill>
                <a:latin typeface="Courier New"/>
                <a:cs typeface="Courier New"/>
              </a:rPr>
              <a:t>topright</a:t>
            </a:r>
            <a:r>
              <a:rPr lang="en-US" b="1" dirty="0">
                <a:solidFill>
                  <a:srgbClr val="0070C0"/>
                </a:solidFill>
                <a:latin typeface="Courier New"/>
                <a:cs typeface="Courier New"/>
              </a:rPr>
              <a:t>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top</a:t>
            </a:r>
            <a:r>
              <a:rPr lang="en-US" b="1" dirty="0">
                <a:solidFill>
                  <a:schemeClr val="tx1"/>
                </a:solidFill>
                <a:latin typeface="Courier New"/>
                <a:cs typeface="Courier New"/>
              </a:rPr>
              <a:t>: 0;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right</a:t>
            </a:r>
            <a:r>
              <a:rPr lang="en-US" b="1" dirty="0">
                <a:solidFill>
                  <a:schemeClr val="tx1"/>
                </a:solidFill>
                <a:latin typeface="Courier New"/>
                <a:cs typeface="Courier New"/>
              </a:rPr>
              <a:t>: 0;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lime; </a:t>
            </a:r>
            <a:r>
              <a:rPr lang="en-US" b="1" dirty="0" smtClean="0">
                <a:solidFill>
                  <a:schemeClr val="tx1"/>
                </a:solidFill>
                <a:latin typeface="Courier New"/>
                <a:cs typeface="Courier New"/>
              </a:rPr>
              <a:t>    }</a:t>
            </a:r>
            <a:endParaRPr lang="en-US" b="1" dirty="0">
              <a:solidFill>
                <a:schemeClr val="tx1"/>
              </a:solidFill>
              <a:latin typeface="Courier New"/>
              <a:cs typeface="Courier New"/>
            </a:endParaRPr>
          </a:p>
          <a:p>
            <a:r>
              <a:rPr lang="en-US" b="1" dirty="0">
                <a:solidFill>
                  <a:srgbClr val="0070C0"/>
                </a:solidFill>
                <a:latin typeface="Courier New"/>
                <a:cs typeface="Courier New"/>
              </a:rPr>
              <a:t>.</a:t>
            </a:r>
            <a:r>
              <a:rPr lang="en-US" b="1" dirty="0" err="1">
                <a:solidFill>
                  <a:srgbClr val="0070C0"/>
                </a:solidFill>
                <a:latin typeface="Courier New"/>
                <a:cs typeface="Courier New"/>
              </a:rPr>
              <a:t>bottomleft</a:t>
            </a:r>
            <a:r>
              <a:rPr lang="en-US" b="1" dirty="0">
                <a:solidFill>
                  <a:srgbClr val="0070C0"/>
                </a:solidFill>
                <a:latin typeface="Courier New"/>
                <a:cs typeface="Courier New"/>
              </a:rPr>
              <a:t>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bottom</a:t>
            </a:r>
            <a:r>
              <a:rPr lang="en-US" b="1" dirty="0">
                <a:solidFill>
                  <a:schemeClr val="tx1"/>
                </a:solidFill>
                <a:latin typeface="Courier New"/>
                <a:cs typeface="Courier New"/>
              </a:rPr>
              <a:t>: 0; </a:t>
            </a:r>
            <a:r>
              <a:rPr lang="en-US" b="1" dirty="0">
                <a:solidFill>
                  <a:srgbClr val="C00000"/>
                </a:solidFill>
                <a:latin typeface="Courier New"/>
                <a:cs typeface="Courier New"/>
              </a:rPr>
              <a:t>left</a:t>
            </a:r>
            <a:r>
              <a:rPr lang="en-US" b="1" dirty="0">
                <a:solidFill>
                  <a:schemeClr val="tx1"/>
                </a:solidFill>
                <a:latin typeface="Courier New"/>
                <a:cs typeface="Courier New"/>
              </a:rPr>
              <a:t>: 0;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red; </a:t>
            </a:r>
            <a:r>
              <a:rPr lang="en-US" b="1" dirty="0" smtClean="0">
                <a:solidFill>
                  <a:schemeClr val="tx1"/>
                </a:solidFill>
                <a:latin typeface="Courier New"/>
                <a:cs typeface="Courier New"/>
              </a:rPr>
              <a:t>     }</a:t>
            </a:r>
            <a:endParaRPr lang="en-US" b="1" dirty="0">
              <a:solidFill>
                <a:schemeClr val="tx1"/>
              </a:solidFill>
              <a:latin typeface="Courier New"/>
              <a:cs typeface="Courier New"/>
            </a:endParaRPr>
          </a:p>
          <a:p>
            <a:r>
              <a:rPr lang="en-US" b="1" dirty="0">
                <a:solidFill>
                  <a:srgbClr val="0070C0"/>
                </a:solidFill>
                <a:latin typeface="Courier New"/>
                <a:cs typeface="Courier New"/>
              </a:rPr>
              <a:t>.</a:t>
            </a:r>
            <a:r>
              <a:rPr lang="en-US" b="1" dirty="0" err="1">
                <a:solidFill>
                  <a:srgbClr val="0070C0"/>
                </a:solidFill>
                <a:latin typeface="Courier New"/>
                <a:cs typeface="Courier New"/>
              </a:rPr>
              <a:t>bottomright</a:t>
            </a:r>
            <a:r>
              <a:rPr lang="en-US" b="1" dirty="0">
                <a:solidFill>
                  <a:schemeClr val="tx1"/>
                </a:solidFill>
                <a:latin typeface="Courier New"/>
                <a:cs typeface="Courier New"/>
              </a:rPr>
              <a:t> { </a:t>
            </a:r>
            <a:r>
              <a:rPr lang="en-US" b="1" dirty="0">
                <a:solidFill>
                  <a:srgbClr val="C00000"/>
                </a:solidFill>
                <a:latin typeface="Courier New"/>
                <a:cs typeface="Courier New"/>
              </a:rPr>
              <a:t>bottom</a:t>
            </a:r>
            <a:r>
              <a:rPr lang="en-US" b="1" dirty="0">
                <a:solidFill>
                  <a:schemeClr val="tx1"/>
                </a:solidFill>
                <a:latin typeface="Courier New"/>
                <a:cs typeface="Courier New"/>
              </a:rPr>
              <a:t>: 0; </a:t>
            </a:r>
            <a:r>
              <a:rPr lang="en-US" b="1" dirty="0">
                <a:solidFill>
                  <a:srgbClr val="C00000"/>
                </a:solidFill>
                <a:latin typeface="Courier New"/>
                <a:cs typeface="Courier New"/>
              </a:rPr>
              <a:t>right</a:t>
            </a:r>
            <a:r>
              <a:rPr lang="en-US" b="1" dirty="0">
                <a:solidFill>
                  <a:schemeClr val="tx1"/>
                </a:solidFill>
                <a:latin typeface="Courier New"/>
                <a:cs typeface="Courier New"/>
              </a:rPr>
              <a:t>: 0; </a:t>
            </a:r>
            <a:r>
              <a:rPr lang="en-US" b="1" dirty="0">
                <a:solidFill>
                  <a:srgbClr val="C00000"/>
                </a:solidFill>
                <a:latin typeface="Courier New"/>
                <a:cs typeface="Courier New"/>
              </a:rPr>
              <a:t>background</a:t>
            </a:r>
            <a:r>
              <a:rPr lang="en-US" b="1" dirty="0">
                <a:solidFill>
                  <a:schemeClr val="tx1"/>
                </a:solidFill>
                <a:latin typeface="Courier New"/>
                <a:cs typeface="Courier New"/>
              </a:rPr>
              <a:t>: grey; </a:t>
            </a:r>
            <a:r>
              <a:rPr lang="en-US" b="1" dirty="0" smtClean="0">
                <a:solidFill>
                  <a:schemeClr val="tx1"/>
                </a:solidFill>
                <a:latin typeface="Courier New"/>
                <a:cs typeface="Courier New"/>
              </a:rPr>
              <a:t>    }</a:t>
            </a:r>
            <a:endParaRPr lang="en-US" b="1" dirty="0">
              <a:solidFill>
                <a:schemeClr val="tx1"/>
              </a:solidFill>
              <a:latin typeface="Courier New"/>
              <a:cs typeface="Courier New"/>
            </a:endParaRPr>
          </a:p>
        </p:txBody>
      </p:sp>
      <p:sp>
        <p:nvSpPr>
          <p:cNvPr id="9" name="Rectangle à coins arrondis 4"/>
          <p:cNvSpPr/>
          <p:nvPr/>
        </p:nvSpPr>
        <p:spPr>
          <a:xfrm>
            <a:off x="179512" y="1057300"/>
            <a:ext cx="6480720" cy="1368152"/>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err="1">
                <a:solidFill>
                  <a:srgbClr val="17B240"/>
                </a:solidFill>
                <a:latin typeface="Courier New"/>
                <a:cs typeface="Courier New"/>
              </a:rPr>
              <a:t>topleft</a:t>
            </a:r>
            <a:r>
              <a:rPr lang="en-US" b="1" dirty="0">
                <a:solidFill>
                  <a:srgbClr val="17B240"/>
                </a:solidFill>
                <a:latin typeface="Courier New"/>
                <a:cs typeface="Courier New"/>
              </a:rPr>
              <a:t>"</a:t>
            </a:r>
            <a:r>
              <a:rPr lang="en-US" b="1" dirty="0">
                <a:solidFill>
                  <a:srgbClr val="0070C0"/>
                </a:solidFill>
                <a:latin typeface="Courier New"/>
                <a:cs typeface="Courier New"/>
              </a:rPr>
              <a:t>&gt;&lt;/div&gt;</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err="1">
                <a:solidFill>
                  <a:srgbClr val="17B240"/>
                </a:solidFill>
                <a:latin typeface="Courier New"/>
                <a:cs typeface="Courier New"/>
              </a:rPr>
              <a:t>topright</a:t>
            </a:r>
            <a:r>
              <a:rPr lang="en-US" b="1" dirty="0">
                <a:solidFill>
                  <a:srgbClr val="17B240"/>
                </a:solidFill>
                <a:latin typeface="Courier New"/>
                <a:cs typeface="Courier New"/>
              </a:rPr>
              <a:t>"</a:t>
            </a:r>
            <a:r>
              <a:rPr lang="en-US" b="1" dirty="0">
                <a:solidFill>
                  <a:srgbClr val="0070C0"/>
                </a:solidFill>
                <a:latin typeface="Courier New"/>
                <a:cs typeface="Courier New"/>
              </a:rPr>
              <a:t>&gt;&lt;/div&gt;</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err="1">
                <a:solidFill>
                  <a:srgbClr val="17B240"/>
                </a:solidFill>
                <a:latin typeface="Courier New"/>
                <a:cs typeface="Courier New"/>
              </a:rPr>
              <a:t>bottomleft</a:t>
            </a:r>
            <a:r>
              <a:rPr lang="en-US" b="1" dirty="0">
                <a:solidFill>
                  <a:srgbClr val="17B240"/>
                </a:solidFill>
                <a:latin typeface="Courier New"/>
                <a:cs typeface="Courier New"/>
              </a:rPr>
              <a:t>"</a:t>
            </a:r>
            <a:r>
              <a:rPr lang="en-US" b="1" dirty="0">
                <a:solidFill>
                  <a:srgbClr val="0070C0"/>
                </a:solidFill>
                <a:latin typeface="Courier New"/>
                <a:cs typeface="Courier New"/>
              </a:rPr>
              <a:t>&gt;&lt;/div&gt;</a:t>
            </a:r>
          </a:p>
          <a:p>
            <a:r>
              <a:rPr lang="en-US" b="1" dirty="0">
                <a:solidFill>
                  <a:srgbClr val="0070C0"/>
                </a:solidFill>
                <a:latin typeface="Courier New"/>
                <a:cs typeface="Courier New"/>
              </a:rPr>
              <a:t>&lt;div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err="1">
                <a:solidFill>
                  <a:srgbClr val="17B240"/>
                </a:solidFill>
                <a:latin typeface="Courier New"/>
                <a:cs typeface="Courier New"/>
              </a:rPr>
              <a:t>bottomright</a:t>
            </a:r>
            <a:r>
              <a:rPr lang="en-US" b="1" dirty="0">
                <a:solidFill>
                  <a:srgbClr val="17B240"/>
                </a:solidFill>
                <a:latin typeface="Courier New"/>
                <a:cs typeface="Courier New"/>
              </a:rPr>
              <a:t>"</a:t>
            </a:r>
            <a:r>
              <a:rPr lang="en-US" b="1" dirty="0">
                <a:solidFill>
                  <a:srgbClr val="0070C0"/>
                </a:solidFill>
                <a:latin typeface="Courier New"/>
                <a:cs typeface="Courier New"/>
              </a:rPr>
              <a:t>&gt;&lt;/div&gt;</a:t>
            </a:r>
          </a:p>
        </p:txBody>
      </p:sp>
      <p:pic>
        <p:nvPicPr>
          <p:cNvPr id="3" name="Image 2"/>
          <p:cNvPicPr>
            <a:picLocks noChangeAspect="1"/>
          </p:cNvPicPr>
          <p:nvPr/>
        </p:nvPicPr>
        <p:blipFill rotWithShape="1">
          <a:blip r:embed="rId4"/>
          <a:srcRect t="3679" r="3992" b="3853"/>
          <a:stretch/>
        </p:blipFill>
        <p:spPr>
          <a:xfrm>
            <a:off x="7020272" y="913284"/>
            <a:ext cx="1731373" cy="1728192"/>
          </a:xfrm>
          <a:prstGeom prst="rect">
            <a:avLst/>
          </a:prstGeom>
        </p:spPr>
      </p:pic>
    </p:spTree>
    <p:extLst>
      <p:ext uri="{BB962C8B-B14F-4D97-AF65-F5344CB8AC3E}">
        <p14:creationId xmlns:p14="http://schemas.microsoft.com/office/powerpoint/2010/main" val="40085345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594388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An </a:t>
            </a:r>
            <a:r>
              <a:rPr lang="fr-FR" dirty="0" err="1" smtClean="0">
                <a:ea typeface="ＭＳ Ｐゴシック" pitchFamily="34" charset="-128"/>
              </a:rPr>
              <a:t>analogy</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fr-FR" dirty="0" smtClean="0">
                <a:ea typeface="ＭＳ Ｐゴシック" pitchFamily="34" charset="-128"/>
              </a:rPr>
              <a:t>HTML:</a:t>
            </a:r>
            <a:endParaRPr lang="fr-FR" sz="20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323528" y="2065412"/>
            <a:ext cx="8424936" cy="28803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dirty="0" smtClean="0"/>
              <a:t>YAMAHA</a:t>
            </a:r>
          </a:p>
          <a:p>
            <a:pPr algn="ctr"/>
            <a:r>
              <a:rPr lang="fr-FR" dirty="0" smtClean="0"/>
              <a:t>MX49</a:t>
            </a:r>
            <a:endParaRPr lang="en-US" dirty="0"/>
          </a:p>
        </p:txBody>
      </p:sp>
    </p:spTree>
    <p:extLst>
      <p:ext uri="{BB962C8B-B14F-4D97-AF65-F5344CB8AC3E}">
        <p14:creationId xmlns:p14="http://schemas.microsoft.com/office/powerpoint/2010/main" val="40729980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DisplaY</a:t>
            </a:r>
            <a:r>
              <a:rPr lang="fr-FR" dirty="0" smtClean="0"/>
              <a:t> </a:t>
            </a:r>
            <a:r>
              <a:rPr lang="fr-FR" dirty="0" err="1" smtClean="0"/>
              <a:t>property</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pic>
        <p:nvPicPr>
          <p:cNvPr id="4100" name="Picture 4" descr="https://image1.spreadshirtmedia.com/image-server/v1/compositions/1003056411/views/1,width=235,height=235,appearanceId=2,backgroundColor=f9f9f9,version=1439463983/CSS-Is-Awesome--Women-s-T-Shi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2785492"/>
            <a:ext cx="2238375"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365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fr-FR" dirty="0" smtClean="0">
                <a:ea typeface="ＭＳ Ｐゴシック" pitchFamily="34" charset="-128"/>
              </a:rPr>
              <a:t>How an </a:t>
            </a:r>
            <a:r>
              <a:rPr lang="fr-FR" dirty="0" err="1" smtClean="0">
                <a:ea typeface="ＭＳ Ｐゴシック" pitchFamily="34" charset="-128"/>
              </a:rPr>
              <a:t>element</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a:t>
            </a:r>
            <a:r>
              <a:rPr lang="fr-FR" dirty="0" err="1" smtClean="0">
                <a:ea typeface="ＭＳ Ｐゴシック" pitchFamily="34" charset="-128"/>
              </a:rPr>
              <a:t>rendered</a:t>
            </a:r>
            <a:endParaRPr lang="fr-FR" dirty="0" smtClean="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Different</a:t>
            </a:r>
            <a:r>
              <a:rPr lang="fr-FR" dirty="0" smtClean="0">
                <a:ea typeface="ＭＳ Ｐゴシック" pitchFamily="34" charset="-128"/>
              </a:rPr>
              <a:t> </a:t>
            </a:r>
            <a:r>
              <a:rPr lang="fr-FR" dirty="0" err="1" smtClean="0">
                <a:ea typeface="ＭＳ Ｐゴシック" pitchFamily="34" charset="-128"/>
              </a:rPr>
              <a:t>from</a:t>
            </a:r>
            <a:r>
              <a:rPr lang="fr-FR" dirty="0" smtClean="0">
                <a:ea typeface="ＭＳ Ｐゴシック" pitchFamily="34" charset="-128"/>
              </a:rPr>
              <a:t> position and </a:t>
            </a:r>
            <a:r>
              <a:rPr lang="fr-FR" dirty="0" err="1" smtClean="0">
                <a:ea typeface="ＭＳ Ｐゴシック" pitchFamily="34" charset="-128"/>
              </a:rPr>
              <a:t>float</a:t>
            </a:r>
            <a:r>
              <a:rPr lang="fr-FR" dirty="0" smtClean="0">
                <a:ea typeface="ＭＳ Ｐゴシック" pitchFamily="34" charset="-128"/>
              </a:rPr>
              <a:t>:</a:t>
            </a:r>
          </a:p>
          <a:p>
            <a:pPr marL="1314450" lvl="2" indent="-457200">
              <a:lnSpc>
                <a:spcPct val="90000"/>
              </a:lnSpc>
              <a:spcBef>
                <a:spcPts val="672"/>
              </a:spcBef>
            </a:pPr>
            <a:r>
              <a:rPr lang="fr-FR" dirty="0" err="1" smtClean="0">
                <a:ea typeface="ＭＳ Ｐゴシック" pitchFamily="34" charset="-128"/>
              </a:rPr>
              <a:t>These</a:t>
            </a:r>
            <a:r>
              <a:rPr lang="fr-FR" dirty="0" smtClean="0">
                <a:ea typeface="ＭＳ Ｐゴシック" pitchFamily="34" charset="-128"/>
              </a:rPr>
              <a:t> </a:t>
            </a:r>
            <a:r>
              <a:rPr lang="fr-FR" dirty="0" err="1" smtClean="0">
                <a:ea typeface="ＭＳ Ｐゴシック" pitchFamily="34" charset="-128"/>
              </a:rPr>
              <a:t>properties</a:t>
            </a:r>
            <a:r>
              <a:rPr lang="fr-FR" dirty="0" smtClean="0">
                <a:ea typeface="ＭＳ Ｐゴシック" pitchFamily="34" charset="-128"/>
              </a:rPr>
              <a:t> set </a:t>
            </a:r>
            <a:r>
              <a:rPr lang="fr-FR" dirty="0" err="1" smtClean="0">
                <a:ea typeface="ＭＳ Ｐゴシック" pitchFamily="34" charset="-128"/>
              </a:rPr>
              <a:t>where</a:t>
            </a:r>
            <a:r>
              <a:rPr lang="fr-FR" dirty="0" smtClean="0">
                <a:ea typeface="ＭＳ Ｐゴシック" pitchFamily="34" charset="-128"/>
              </a:rPr>
              <a:t> the </a:t>
            </a:r>
            <a:r>
              <a:rPr lang="fr-FR" dirty="0" err="1" smtClean="0">
                <a:ea typeface="ＭＳ Ｐゴシック" pitchFamily="34" charset="-128"/>
              </a:rPr>
              <a:t>element</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a:t>
            </a:r>
            <a:r>
              <a:rPr lang="fr-FR" dirty="0" err="1" smtClean="0">
                <a:ea typeface="ＭＳ Ｐゴシック" pitchFamily="34" charset="-128"/>
              </a:rPr>
              <a:t>rendered</a:t>
            </a:r>
            <a:endParaRPr lang="fr-FR" dirty="0" smtClean="0">
              <a:ea typeface="ＭＳ Ｐゴシック" pitchFamily="34" charset="-128"/>
            </a:endParaRPr>
          </a:p>
          <a:p>
            <a:pPr marL="1314450" lvl="2" indent="-457200">
              <a:lnSpc>
                <a:spcPct val="90000"/>
              </a:lnSpc>
              <a:spcBef>
                <a:spcPts val="672"/>
              </a:spcBef>
            </a:pPr>
            <a:r>
              <a:rPr lang="fr-FR" dirty="0" err="1" smtClean="0">
                <a:ea typeface="ＭＳ Ｐゴシック" pitchFamily="34" charset="-128"/>
              </a:rPr>
              <a:t>We’re</a:t>
            </a:r>
            <a:r>
              <a:rPr lang="fr-FR" dirty="0" smtClean="0">
                <a:ea typeface="ＭＳ Ｐゴシック" pitchFamily="34" charset="-128"/>
              </a:rPr>
              <a:t> </a:t>
            </a:r>
            <a:r>
              <a:rPr lang="fr-FR" dirty="0" err="1" smtClean="0">
                <a:ea typeface="ＭＳ Ｐゴシック" pitchFamily="34" charset="-128"/>
              </a:rPr>
              <a:t>talking</a:t>
            </a:r>
            <a:r>
              <a:rPr lang="fr-FR" dirty="0" smtClean="0">
                <a:ea typeface="ＭＳ Ｐゴシック" pitchFamily="34" charset="-128"/>
              </a:rPr>
              <a:t> </a:t>
            </a:r>
            <a:r>
              <a:rPr lang="fr-FR" dirty="0" err="1" smtClean="0">
                <a:ea typeface="ＭＳ Ｐゴシック" pitchFamily="34" charset="-128"/>
              </a:rPr>
              <a:t>here</a:t>
            </a:r>
            <a:r>
              <a:rPr lang="fr-FR" dirty="0" smtClean="0">
                <a:ea typeface="ＭＳ Ｐゴシック" pitchFamily="34" charset="-128"/>
              </a:rPr>
              <a:t> about how</a:t>
            </a:r>
          </a:p>
          <a:p>
            <a:pPr marL="1314450" lvl="2" indent="-457200">
              <a:lnSpc>
                <a:spcPct val="90000"/>
              </a:lnSpc>
              <a:spcBef>
                <a:spcPts val="672"/>
              </a:spcBef>
            </a:pPr>
            <a:endParaRPr lang="fr-FR" dirty="0" smtClean="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Remember</a:t>
            </a:r>
            <a:r>
              <a:rPr lang="fr-FR" dirty="0" smtClean="0">
                <a:ea typeface="ＭＳ Ｐゴシック" pitchFamily="34" charset="-128"/>
              </a:rPr>
              <a:t> block and </a:t>
            </a:r>
            <a:r>
              <a:rPr lang="fr-FR" dirty="0" err="1" smtClean="0">
                <a:ea typeface="ＭＳ Ｐゴシック" pitchFamily="34" charset="-128"/>
              </a:rPr>
              <a:t>inline</a:t>
            </a:r>
            <a:r>
              <a:rPr lang="fr-FR" dirty="0" smtClean="0">
                <a:ea typeface="ＭＳ Ｐゴシック" pitchFamily="34" charset="-128"/>
              </a:rPr>
              <a:t> tags in HTML?</a:t>
            </a:r>
          </a:p>
          <a:p>
            <a:pPr marL="1314450" lvl="2" indent="-457200">
              <a:lnSpc>
                <a:spcPct val="90000"/>
              </a:lnSpc>
              <a:spcBef>
                <a:spcPts val="672"/>
              </a:spcBef>
            </a:pPr>
            <a:r>
              <a:rPr lang="fr-FR" dirty="0" smtClean="0">
                <a:ea typeface="ＭＳ Ｐゴシック" pitchFamily="34" charset="-128"/>
              </a:rPr>
              <a:t>Block tags: &lt;p&gt;, &lt;div&gt;, &lt;</a:t>
            </a:r>
            <a:r>
              <a:rPr lang="fr-FR" dirty="0" err="1" smtClean="0">
                <a:ea typeface="ＭＳ Ｐゴシック" pitchFamily="34" charset="-128"/>
              </a:rPr>
              <a:t>h</a:t>
            </a:r>
            <a:r>
              <a:rPr lang="fr-FR" b="1" i="1" dirty="0" err="1" smtClean="0">
                <a:solidFill>
                  <a:schemeClr val="bg1">
                    <a:lumMod val="50000"/>
                  </a:schemeClr>
                </a:solidFill>
                <a:ea typeface="ＭＳ Ｐゴシック" pitchFamily="34" charset="-128"/>
              </a:rPr>
              <a:t>n</a:t>
            </a:r>
            <a:r>
              <a:rPr lang="fr-FR" dirty="0" smtClean="0">
                <a:ea typeface="ＭＳ Ｐゴシック" pitchFamily="34" charset="-128"/>
              </a:rPr>
              <a:t>&gt;, …</a:t>
            </a:r>
          </a:p>
          <a:p>
            <a:pPr marL="1314450" lvl="2" indent="-457200">
              <a:lnSpc>
                <a:spcPct val="90000"/>
              </a:lnSpc>
              <a:spcBef>
                <a:spcPts val="672"/>
              </a:spcBef>
            </a:pPr>
            <a:r>
              <a:rPr lang="fr-FR" dirty="0" err="1" smtClean="0">
                <a:ea typeface="ＭＳ Ｐゴシック" pitchFamily="34" charset="-128"/>
              </a:rPr>
              <a:t>Inline</a:t>
            </a:r>
            <a:r>
              <a:rPr lang="fr-FR" dirty="0" smtClean="0">
                <a:ea typeface="ＭＳ Ｐゴシック" pitchFamily="34" charset="-128"/>
              </a:rPr>
              <a:t> tags: &lt;</a:t>
            </a:r>
            <a:r>
              <a:rPr lang="fr-FR" dirty="0" err="1" smtClean="0">
                <a:ea typeface="ＭＳ Ｐゴシック" pitchFamily="34" charset="-128"/>
              </a:rPr>
              <a:t>span</a:t>
            </a:r>
            <a:r>
              <a:rPr lang="fr-FR" dirty="0" smtClean="0">
                <a:ea typeface="ＭＳ Ｐゴシック" pitchFamily="34" charset="-128"/>
              </a:rPr>
              <a:t>&gt;, &lt;</a:t>
            </a:r>
            <a:r>
              <a:rPr lang="fr-FR" dirty="0" err="1" smtClean="0">
                <a:ea typeface="ＭＳ Ｐゴシック" pitchFamily="34" charset="-128"/>
              </a:rPr>
              <a:t>em</a:t>
            </a:r>
            <a:r>
              <a:rPr lang="fr-FR" dirty="0" smtClean="0">
                <a:ea typeface="ＭＳ Ｐゴシック" pitchFamily="34" charset="-128"/>
              </a:rPr>
              <a:t>&gt;, &lt;</a:t>
            </a:r>
            <a:r>
              <a:rPr lang="fr-FR" dirty="0" err="1" smtClean="0">
                <a:ea typeface="ＭＳ Ｐゴシック" pitchFamily="34" charset="-128"/>
              </a:rPr>
              <a:t>strong</a:t>
            </a:r>
            <a:r>
              <a:rPr lang="fr-FR" dirty="0" smtClean="0">
                <a:ea typeface="ＭＳ Ｐゴシック" pitchFamily="34" charset="-128"/>
              </a:rPr>
              <a:t>&gt;, …</a:t>
            </a:r>
          </a:p>
          <a:p>
            <a:pPr marL="914400" lvl="1" indent="-457200">
              <a:lnSpc>
                <a:spcPct val="90000"/>
              </a:lnSpc>
              <a:spcBef>
                <a:spcPts val="672"/>
              </a:spcBef>
            </a:pPr>
            <a:r>
              <a:rPr lang="fr-FR" dirty="0" smtClean="0">
                <a:ea typeface="ＭＳ Ｐゴシック" pitchFamily="34" charset="-128"/>
              </a:rPr>
              <a:t>Note </a:t>
            </a:r>
            <a:r>
              <a:rPr lang="fr-FR" dirty="0" err="1" smtClean="0">
                <a:ea typeface="ＭＳ Ｐゴシック" pitchFamily="34" charset="-128"/>
              </a:rPr>
              <a:t>this</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default </a:t>
            </a:r>
            <a:r>
              <a:rPr lang="fr-FR" dirty="0" err="1" smtClean="0">
                <a:ea typeface="ＭＳ Ｐゴシック" pitchFamily="34" charset="-128"/>
              </a:rPr>
              <a:t>behavior</a:t>
            </a:r>
            <a:r>
              <a:rPr lang="fr-FR" dirty="0" smtClean="0">
                <a:ea typeface="ＭＳ Ｐゴシック" pitchFamily="34" charset="-128"/>
              </a:rPr>
              <a:t>, </a:t>
            </a:r>
            <a:r>
              <a:rPr lang="fr-FR" dirty="0" err="1" smtClean="0">
                <a:ea typeface="ＭＳ Ｐゴシック" pitchFamily="34" charset="-128"/>
              </a:rPr>
              <a:t>it</a:t>
            </a:r>
            <a:r>
              <a:rPr lang="fr-FR" dirty="0" smtClean="0">
                <a:ea typeface="ＭＳ Ｐゴシック" pitchFamily="34" charset="-128"/>
              </a:rPr>
              <a:t> </a:t>
            </a:r>
            <a:r>
              <a:rPr lang="fr-FR" dirty="0" err="1" smtClean="0">
                <a:ea typeface="ＭＳ Ｐゴシック" pitchFamily="34" charset="-128"/>
              </a:rPr>
              <a:t>can</a:t>
            </a:r>
            <a:r>
              <a:rPr lang="fr-FR" dirty="0" smtClean="0">
                <a:ea typeface="ＭＳ Ｐゴシック" pitchFamily="34" charset="-128"/>
              </a:rPr>
              <a:t> </a:t>
            </a:r>
            <a:r>
              <a:rPr lang="fr-FR" dirty="0" err="1" smtClean="0">
                <a:ea typeface="ＭＳ Ｐゴシック" pitchFamily="34" charset="-128"/>
              </a:rPr>
              <a:t>be</a:t>
            </a:r>
            <a:r>
              <a:rPr lang="fr-FR" dirty="0" smtClean="0">
                <a:ea typeface="ＭＳ Ｐゴシック" pitchFamily="34" charset="-128"/>
              </a:rPr>
              <a:t> </a:t>
            </a:r>
            <a:r>
              <a:rPr lang="fr-FR" dirty="0" err="1" smtClean="0">
                <a:ea typeface="ＭＳ Ｐゴシック" pitchFamily="34" charset="-128"/>
              </a:rPr>
              <a:t>overriden</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What</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 display »?</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71489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fr-FR" dirty="0" err="1" smtClean="0">
                <a:ea typeface="ＭＳ Ｐゴシック" pitchFamily="34" charset="-128"/>
              </a:rPr>
              <a:t>Difference</a:t>
            </a:r>
            <a:r>
              <a:rPr lang="fr-FR" dirty="0" smtClean="0">
                <a:ea typeface="ＭＳ Ｐゴシック" pitchFamily="34" charset="-128"/>
              </a:rPr>
              <a:t> </a:t>
            </a:r>
            <a:r>
              <a:rPr lang="fr-FR" dirty="0" err="1" smtClean="0">
                <a:ea typeface="ＭＳ Ｐゴシック" pitchFamily="34" charset="-128"/>
              </a:rPr>
              <a:t>between</a:t>
            </a:r>
            <a:r>
              <a:rPr lang="fr-FR" dirty="0" smtClean="0">
                <a:ea typeface="ＭＳ Ｐゴシック" pitchFamily="34" charset="-128"/>
              </a:rPr>
              <a:t> block and </a:t>
            </a:r>
            <a:r>
              <a:rPr lang="fr-FR" dirty="0" err="1" smtClean="0">
                <a:ea typeface="ＭＳ Ｐゴシック" pitchFamily="34" charset="-128"/>
              </a:rPr>
              <a:t>inline</a:t>
            </a:r>
            <a:r>
              <a:rPr lang="fr-FR" dirty="0" smtClean="0">
                <a:ea typeface="ＭＳ Ｐゴシック" pitchFamily="34" charset="-128"/>
              </a:rPr>
              <a:t>:</a:t>
            </a:r>
          </a:p>
          <a:p>
            <a:pPr marL="914400" lvl="1" indent="-457200">
              <a:lnSpc>
                <a:spcPct val="90000"/>
              </a:lnSpc>
              <a:spcBef>
                <a:spcPts val="672"/>
              </a:spcBef>
            </a:pPr>
            <a:r>
              <a:rPr lang="fr-FR" dirty="0" smtClean="0">
                <a:ea typeface="ＭＳ Ｐゴシック" pitchFamily="34" charset="-128"/>
              </a:rPr>
              <a:t>A block tag </a:t>
            </a:r>
            <a:r>
              <a:rPr lang="fr-FR" dirty="0" err="1" smtClean="0">
                <a:ea typeface="ＭＳ Ｐゴシック" pitchFamily="34" charset="-128"/>
              </a:rPr>
              <a:t>will</a:t>
            </a:r>
            <a:r>
              <a:rPr lang="fr-FR" dirty="0" smtClean="0">
                <a:ea typeface="ＭＳ Ｐゴシック" pitchFamily="34" charset="-128"/>
              </a:rPr>
              <a:t> </a:t>
            </a:r>
            <a:r>
              <a:rPr lang="fr-FR" dirty="0" err="1" smtClean="0">
                <a:ea typeface="ＭＳ Ｐゴシック" pitchFamily="34" charset="-128"/>
              </a:rPr>
              <a:t>take</a:t>
            </a:r>
            <a:r>
              <a:rPr lang="fr-FR" dirty="0" smtClean="0">
                <a:ea typeface="ＭＳ Ｐゴシック" pitchFamily="34" charset="-128"/>
              </a:rPr>
              <a:t> all possible </a:t>
            </a:r>
            <a:r>
              <a:rPr lang="fr-FR" dirty="0" err="1" smtClean="0">
                <a:ea typeface="ＭＳ Ｐゴシック" pitchFamily="34" charset="-128"/>
              </a:rPr>
              <a:t>width</a:t>
            </a:r>
            <a:endParaRPr lang="fr-FR" dirty="0" smtClean="0">
              <a:ea typeface="ＭＳ Ｐゴシック" pitchFamily="34" charset="-128"/>
            </a:endParaRPr>
          </a:p>
          <a:p>
            <a:pPr marL="914400" lvl="1" indent="-457200">
              <a:lnSpc>
                <a:spcPct val="90000"/>
              </a:lnSpc>
              <a:spcBef>
                <a:spcPts val="672"/>
              </a:spcBef>
            </a:pPr>
            <a:r>
              <a:rPr lang="fr-FR" dirty="0" smtClean="0">
                <a:ea typeface="ＭＳ Ｐゴシック" pitchFamily="34" charset="-128"/>
              </a:rPr>
              <a:t>An </a:t>
            </a:r>
            <a:r>
              <a:rPr lang="fr-FR" dirty="0" err="1" smtClean="0">
                <a:ea typeface="ＭＳ Ｐゴシック" pitchFamily="34" charset="-128"/>
              </a:rPr>
              <a:t>inline</a:t>
            </a:r>
            <a:r>
              <a:rPr lang="fr-FR" dirty="0" smtClean="0">
                <a:ea typeface="ＭＳ Ｐゴシック" pitchFamily="34" charset="-128"/>
              </a:rPr>
              <a:t> tag </a:t>
            </a:r>
            <a:r>
              <a:rPr lang="fr-FR" dirty="0" err="1" smtClean="0">
                <a:ea typeface="ＭＳ Ｐゴシック" pitchFamily="34" charset="-128"/>
              </a:rPr>
              <a:t>will</a:t>
            </a:r>
            <a:r>
              <a:rPr lang="fr-FR" dirty="0" smtClean="0">
                <a:ea typeface="ＭＳ Ｐゴシック" pitchFamily="34" charset="-128"/>
              </a:rPr>
              <a:t> </a:t>
            </a:r>
            <a:r>
              <a:rPr lang="fr-FR" dirty="0" err="1" smtClean="0">
                <a:ea typeface="ＭＳ Ｐゴシック" pitchFamily="34" charset="-128"/>
              </a:rPr>
              <a:t>take</a:t>
            </a:r>
            <a:r>
              <a:rPr lang="fr-FR" dirty="0" smtClean="0">
                <a:ea typeface="ＭＳ Ｐゴシック" pitchFamily="34" charset="-128"/>
              </a:rPr>
              <a:t> the </a:t>
            </a:r>
            <a:r>
              <a:rPr lang="fr-FR" dirty="0" err="1" smtClean="0">
                <a:ea typeface="ＭＳ Ｐゴシック" pitchFamily="34" charset="-128"/>
              </a:rPr>
              <a:t>smallest</a:t>
            </a:r>
            <a:r>
              <a:rPr lang="fr-FR" dirty="0" smtClean="0">
                <a:ea typeface="ＭＳ Ｐゴシック" pitchFamily="34" charset="-128"/>
              </a:rPr>
              <a:t> possible </a:t>
            </a:r>
            <a:r>
              <a:rPr lang="fr-FR" dirty="0" err="1" smtClean="0">
                <a:ea typeface="ＭＳ Ｐゴシック" pitchFamily="34" charset="-128"/>
              </a:rPr>
              <a:t>width</a:t>
            </a:r>
            <a:endParaRPr lang="fr-FR" dirty="0" smtClean="0">
              <a:ea typeface="ＭＳ Ｐゴシック" pitchFamily="34" charset="-128"/>
            </a:endParaRPr>
          </a:p>
          <a:p>
            <a:pPr marL="914400" lvl="1" indent="-457200">
              <a:lnSpc>
                <a:spcPct val="90000"/>
              </a:lnSpc>
              <a:spcBef>
                <a:spcPts val="672"/>
              </a:spcBef>
            </a:pPr>
            <a:r>
              <a:rPr lang="fr-FR" b="1" dirty="0" smtClean="0">
                <a:ea typeface="ＭＳ Ｐゴシック" pitchFamily="34" charset="-128"/>
              </a:rPr>
              <a:t>You </a:t>
            </a:r>
            <a:r>
              <a:rPr lang="fr-FR" b="1" dirty="0" err="1" smtClean="0">
                <a:ea typeface="ＭＳ Ｐゴシック" pitchFamily="34" charset="-128"/>
              </a:rPr>
              <a:t>can’t</a:t>
            </a:r>
            <a:r>
              <a:rPr lang="fr-FR" b="1" dirty="0" smtClean="0">
                <a:ea typeface="ＭＳ Ｐゴシック" pitchFamily="34" charset="-128"/>
              </a:rPr>
              <a:t> set an </a:t>
            </a:r>
            <a:r>
              <a:rPr lang="fr-FR" b="1" dirty="0" err="1" smtClean="0">
                <a:ea typeface="ＭＳ Ｐゴシック" pitchFamily="34" charset="-128"/>
              </a:rPr>
              <a:t>inline</a:t>
            </a:r>
            <a:r>
              <a:rPr lang="fr-FR" b="1" dirty="0" smtClean="0">
                <a:ea typeface="ＭＳ Ｐゴシック" pitchFamily="34" charset="-128"/>
              </a:rPr>
              <a:t> tag </a:t>
            </a:r>
            <a:r>
              <a:rPr lang="fr-FR" b="1" dirty="0" err="1" smtClean="0">
                <a:ea typeface="ＭＳ Ｐゴシック" pitchFamily="34" charset="-128"/>
              </a:rPr>
              <a:t>height</a:t>
            </a:r>
            <a:r>
              <a:rPr lang="fr-FR" b="1" dirty="0" smtClean="0">
                <a:ea typeface="ＭＳ Ｐゴシック" pitchFamily="34" charset="-128"/>
              </a:rPr>
              <a:t> and </a:t>
            </a:r>
            <a:r>
              <a:rPr lang="fr-FR" b="1" dirty="0" err="1" smtClean="0">
                <a:ea typeface="ＭＳ Ｐゴシック" pitchFamily="34" charset="-128"/>
              </a:rPr>
              <a:t>width</a:t>
            </a:r>
            <a:endParaRPr lang="fr-FR" b="1" dirty="0">
              <a:ea typeface="ＭＳ Ｐゴシック" pitchFamily="34" charset="-128"/>
            </a:endParaRPr>
          </a:p>
          <a:p>
            <a:pPr marL="514350" indent="-457200">
              <a:lnSpc>
                <a:spcPct val="90000"/>
              </a:lnSpc>
              <a:spcBef>
                <a:spcPts val="672"/>
              </a:spcBef>
            </a:pPr>
            <a:endParaRPr lang="fr-FR" dirty="0" smtClean="0">
              <a:ea typeface="ＭＳ Ｐゴシック" pitchFamily="34" charset="-128"/>
            </a:endParaRPr>
          </a:p>
          <a:p>
            <a:pPr marL="514350" indent="-457200">
              <a:lnSpc>
                <a:spcPct val="90000"/>
              </a:lnSpc>
              <a:spcBef>
                <a:spcPts val="672"/>
              </a:spcBef>
            </a:pPr>
            <a:r>
              <a:rPr lang="fr-FR" dirty="0" err="1" smtClean="0">
                <a:ea typeface="ＭＳ Ｐゴシック" pitchFamily="34" charset="-128"/>
              </a:rPr>
              <a:t>That’s</a:t>
            </a:r>
            <a:r>
              <a:rPr lang="fr-FR" dirty="0" smtClean="0">
                <a:ea typeface="ＭＳ Ｐゴシック" pitchFamily="34" charset="-128"/>
              </a:rPr>
              <a:t> </a:t>
            </a:r>
            <a:r>
              <a:rPr lang="fr-FR" dirty="0" err="1" smtClean="0">
                <a:ea typeface="ＭＳ Ｐゴシック" pitchFamily="34" charset="-128"/>
              </a:rPr>
              <a:t>why</a:t>
            </a:r>
            <a:r>
              <a:rPr lang="fr-FR" dirty="0" smtClean="0">
                <a:ea typeface="ＭＳ Ｐゴシック" pitchFamily="34" charset="-128"/>
              </a:rPr>
              <a:t> </a:t>
            </a:r>
            <a:r>
              <a:rPr lang="fr-FR" dirty="0" err="1" smtClean="0">
                <a:ea typeface="ＭＳ Ｐゴシック" pitchFamily="34" charset="-128"/>
              </a:rPr>
              <a:t>when</a:t>
            </a:r>
            <a:r>
              <a:rPr lang="fr-FR" dirty="0" smtClean="0">
                <a:ea typeface="ＭＳ Ｐゴシック" pitchFamily="34" charset="-128"/>
              </a:rPr>
              <a:t> </a:t>
            </a:r>
            <a:r>
              <a:rPr lang="fr-FR" dirty="0" err="1" smtClean="0">
                <a:ea typeface="ＭＳ Ｐゴシック" pitchFamily="34" charset="-128"/>
              </a:rPr>
              <a:t>you’re</a:t>
            </a:r>
            <a:r>
              <a:rPr lang="fr-FR" dirty="0" smtClean="0">
                <a:ea typeface="ＭＳ Ｐゴシック" pitchFamily="34" charset="-128"/>
              </a:rPr>
              <a:t> </a:t>
            </a:r>
            <a:r>
              <a:rPr lang="fr-FR" dirty="0" err="1" smtClean="0">
                <a:ea typeface="ＭＳ Ｐゴシック" pitchFamily="34" charset="-128"/>
              </a:rPr>
              <a:t>creating</a:t>
            </a:r>
            <a:r>
              <a:rPr lang="fr-FR" dirty="0" smtClean="0">
                <a:ea typeface="ＭＳ Ｐゴシック" pitchFamily="34" charset="-128"/>
              </a:rPr>
              <a:t>:</a:t>
            </a:r>
          </a:p>
          <a:p>
            <a:pPr marL="914400" lvl="1" indent="-457200">
              <a:lnSpc>
                <a:spcPct val="90000"/>
              </a:lnSpc>
              <a:spcBef>
                <a:spcPts val="672"/>
              </a:spcBef>
            </a:pPr>
            <a:r>
              <a:rPr lang="fr-FR" dirty="0" err="1" smtClean="0">
                <a:ea typeface="ＭＳ Ｐゴシック" pitchFamily="34" charset="-128"/>
              </a:rPr>
              <a:t>Paragraphs</a:t>
            </a:r>
            <a:r>
              <a:rPr lang="fr-FR" dirty="0" smtClean="0">
                <a:ea typeface="ＭＳ Ｐゴシック" pitchFamily="34" charset="-128"/>
              </a:rPr>
              <a:t>, </a:t>
            </a:r>
            <a:r>
              <a:rPr lang="fr-FR" dirty="0" err="1" smtClean="0">
                <a:ea typeface="ＭＳ Ｐゴシック" pitchFamily="34" charset="-128"/>
              </a:rPr>
              <a:t>they</a:t>
            </a:r>
            <a:r>
              <a:rPr lang="fr-FR" dirty="0" smtClean="0">
                <a:ea typeface="ＭＳ Ｐゴシック" pitchFamily="34" charset="-128"/>
              </a:rPr>
              <a:t> </a:t>
            </a:r>
            <a:r>
              <a:rPr lang="fr-FR" dirty="0" err="1" smtClean="0">
                <a:ea typeface="ＭＳ Ｐゴシック" pitchFamily="34" charset="-128"/>
              </a:rPr>
              <a:t>follow</a:t>
            </a:r>
            <a:r>
              <a:rPr lang="fr-FR" dirty="0" smtClean="0">
                <a:ea typeface="ＭＳ Ｐゴシック" pitchFamily="34" charset="-128"/>
              </a:rPr>
              <a:t> </a:t>
            </a:r>
            <a:r>
              <a:rPr lang="fr-FR" dirty="0" err="1" smtClean="0">
                <a:ea typeface="ＭＳ Ｐゴシック" pitchFamily="34" charset="-128"/>
              </a:rPr>
              <a:t>from</a:t>
            </a:r>
            <a:r>
              <a:rPr lang="fr-FR" dirty="0" smtClean="0">
                <a:ea typeface="ＭＳ Ｐゴシック" pitchFamily="34" charset="-128"/>
              </a:rPr>
              <a:t> top to </a:t>
            </a:r>
            <a:r>
              <a:rPr lang="fr-FR" dirty="0" err="1" smtClean="0">
                <a:ea typeface="ＭＳ Ｐゴシック" pitchFamily="34" charset="-128"/>
              </a:rPr>
              <a:t>bottom</a:t>
            </a:r>
            <a:endParaRPr lang="fr-FR" dirty="0" smtClean="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Spans</a:t>
            </a:r>
            <a:r>
              <a:rPr lang="fr-FR" dirty="0" smtClean="0">
                <a:ea typeface="ＭＳ Ｐゴシック" pitchFamily="34" charset="-128"/>
              </a:rPr>
              <a:t>, </a:t>
            </a:r>
            <a:r>
              <a:rPr lang="fr-FR" dirty="0" err="1" smtClean="0">
                <a:ea typeface="ＭＳ Ｐゴシック" pitchFamily="34" charset="-128"/>
              </a:rPr>
              <a:t>they</a:t>
            </a:r>
            <a:r>
              <a:rPr lang="fr-FR" dirty="0" smtClean="0">
                <a:ea typeface="ＭＳ Ｐゴシック" pitchFamily="34" charset="-128"/>
              </a:rPr>
              <a:t> </a:t>
            </a:r>
            <a:r>
              <a:rPr lang="fr-FR" dirty="0" err="1" smtClean="0">
                <a:ea typeface="ＭＳ Ｐゴシック" pitchFamily="34" charset="-128"/>
              </a:rPr>
              <a:t>follow</a:t>
            </a:r>
            <a:r>
              <a:rPr lang="fr-FR" dirty="0" smtClean="0">
                <a:ea typeface="ＭＳ Ｐゴシック" pitchFamily="34" charset="-128"/>
              </a:rPr>
              <a:t> </a:t>
            </a:r>
            <a:r>
              <a:rPr lang="fr-FR" dirty="0" err="1" smtClean="0">
                <a:ea typeface="ＭＳ Ｐゴシック" pitchFamily="34" charset="-128"/>
              </a:rPr>
              <a:t>from</a:t>
            </a:r>
            <a:r>
              <a:rPr lang="fr-FR" dirty="0" smtClean="0">
                <a:ea typeface="ＭＳ Ｐゴシック" pitchFamily="34" charset="-128"/>
              </a:rPr>
              <a:t> </a:t>
            </a:r>
            <a:r>
              <a:rPr lang="fr-FR" dirty="0" err="1" smtClean="0">
                <a:ea typeface="ＭＳ Ｐゴシック" pitchFamily="34" charset="-128"/>
              </a:rPr>
              <a:t>left</a:t>
            </a:r>
            <a:r>
              <a:rPr lang="fr-FR" dirty="0" smtClean="0">
                <a:ea typeface="ＭＳ Ｐゴシック" pitchFamily="34" charset="-128"/>
              </a:rPr>
              <a:t> to right</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What</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 display »?</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953304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Overriden</a:t>
            </a:r>
            <a:r>
              <a:rPr lang="fr-FR" dirty="0" smtClean="0">
                <a:ea typeface="ＭＳ Ｐゴシック" pitchFamily="34" charset="-128"/>
              </a:rPr>
              <a:t> </a:t>
            </a:r>
            <a:r>
              <a:rPr lang="fr-FR" dirty="0" err="1" smtClean="0">
                <a:ea typeface="ＭＳ Ｐゴシック" pitchFamily="34" charset="-128"/>
              </a:rPr>
              <a:t>span</a:t>
            </a:r>
            <a:r>
              <a:rPr lang="fr-FR" dirty="0" smtClean="0">
                <a:ea typeface="ＭＳ Ｐゴシック" pitchFamily="34" charset="-128"/>
              </a:rPr>
              <a:t> display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Image 3"/>
          <p:cNvPicPr>
            <a:picLocks noChangeAspect="1"/>
          </p:cNvPicPr>
          <p:nvPr/>
        </p:nvPicPr>
        <p:blipFill>
          <a:blip r:embed="rId4"/>
          <a:stretch>
            <a:fillRect/>
          </a:stretch>
        </p:blipFill>
        <p:spPr>
          <a:xfrm>
            <a:off x="5292080" y="3577580"/>
            <a:ext cx="3627790" cy="1271346"/>
          </a:xfrm>
          <a:prstGeom prst="rect">
            <a:avLst/>
          </a:prstGeom>
        </p:spPr>
      </p:pic>
      <p:sp>
        <p:nvSpPr>
          <p:cNvPr id="9" name="Rectangle à coins arrondis 4"/>
          <p:cNvSpPr/>
          <p:nvPr/>
        </p:nvSpPr>
        <p:spPr>
          <a:xfrm>
            <a:off x="179513" y="3361556"/>
            <a:ext cx="4752527"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span </a:t>
            </a:r>
            <a:r>
              <a:rPr lang="en-US" b="1" dirty="0" smtClean="0">
                <a:solidFill>
                  <a:schemeClr val="tx1"/>
                </a:solidFill>
                <a:latin typeface="Courier New"/>
                <a:cs typeface="Courier New"/>
              </a:rPr>
              <a:t>{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margin</a:t>
            </a:r>
            <a:r>
              <a:rPr lang="en-US" b="1" dirty="0">
                <a:solidFill>
                  <a:schemeClr val="tx1"/>
                </a:solidFill>
                <a:latin typeface="Courier New"/>
                <a:cs typeface="Courier New"/>
              </a:rPr>
              <a:t>: 5px; }</a:t>
            </a:r>
          </a:p>
          <a:p>
            <a:r>
              <a:rPr lang="en-US" b="1" dirty="0">
                <a:solidFill>
                  <a:srgbClr val="0070C0"/>
                </a:solidFill>
                <a:latin typeface="Courier New"/>
                <a:cs typeface="Courier New"/>
              </a:rPr>
              <a:t>.block </a:t>
            </a:r>
            <a:r>
              <a:rPr lang="en-US" b="1" dirty="0">
                <a:solidFill>
                  <a:schemeClr val="tx1"/>
                </a:solidFill>
                <a:latin typeface="Courier New"/>
                <a:cs typeface="Courier New"/>
              </a:rPr>
              <a:t>{ </a:t>
            </a:r>
            <a:r>
              <a:rPr lang="en-US" b="1" dirty="0">
                <a:solidFill>
                  <a:srgbClr val="C00000"/>
                </a:solidFill>
                <a:latin typeface="Courier New"/>
                <a:cs typeface="Courier New"/>
              </a:rPr>
              <a:t>display</a:t>
            </a:r>
            <a:r>
              <a:rPr lang="en-US" b="1" dirty="0">
                <a:solidFill>
                  <a:schemeClr val="tx1"/>
                </a:solidFill>
                <a:latin typeface="Courier New"/>
                <a:cs typeface="Courier New"/>
              </a:rPr>
              <a:t>: block; }</a:t>
            </a:r>
          </a:p>
          <a:p>
            <a:r>
              <a:rPr lang="en-US" b="1" dirty="0">
                <a:solidFill>
                  <a:srgbClr val="0070C0"/>
                </a:solidFill>
                <a:latin typeface="Courier New"/>
                <a:cs typeface="Courier New"/>
              </a:rPr>
              <a:t>.one </a:t>
            </a:r>
            <a:r>
              <a:rPr lang="en-US" b="1" dirty="0" smtClean="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honeydew; } </a:t>
            </a:r>
          </a:p>
          <a:p>
            <a:r>
              <a:rPr lang="en-US" b="1" dirty="0">
                <a:solidFill>
                  <a:srgbClr val="0070C0"/>
                </a:solidFill>
                <a:latin typeface="Courier New"/>
                <a:cs typeface="Courier New"/>
              </a:rPr>
              <a:t>.two </a:t>
            </a:r>
            <a:r>
              <a:rPr lang="en-US" b="1" dirty="0" smtClean="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chartreuse; }</a:t>
            </a:r>
          </a:p>
          <a:p>
            <a:r>
              <a:rPr lang="en-US" b="1" dirty="0">
                <a:solidFill>
                  <a:srgbClr val="0070C0"/>
                </a:solidFill>
                <a:latin typeface="Courier New"/>
                <a:cs typeface="Courier New"/>
              </a:rPr>
              <a:t>.</a:t>
            </a:r>
            <a:r>
              <a:rPr lang="en-US" b="1" dirty="0" err="1" smtClean="0">
                <a:solidFill>
                  <a:srgbClr val="0070C0"/>
                </a:solidFill>
                <a:latin typeface="Courier New"/>
                <a:cs typeface="Courier New"/>
              </a:rPr>
              <a:t>thr</a:t>
            </a:r>
            <a:r>
              <a:rPr lang="en-US" b="1" dirty="0" smtClean="0">
                <a:solidFill>
                  <a:srgbClr val="0070C0"/>
                </a:solidFill>
                <a:latin typeface="Courier New"/>
                <a:cs typeface="Courier New"/>
              </a:rPr>
              <a:t>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aquamarine; </a:t>
            </a:r>
            <a:r>
              <a:rPr lang="en-US" b="1" dirty="0" smtClean="0">
                <a:solidFill>
                  <a:schemeClr val="tx1"/>
                </a:solidFill>
                <a:latin typeface="Courier New"/>
                <a:cs typeface="Courier New"/>
              </a:rPr>
              <a:t>}</a:t>
            </a:r>
            <a:endParaRPr lang="en-US" b="1" dirty="0">
              <a:solidFill>
                <a:schemeClr val="tx1"/>
              </a:solidFill>
              <a:latin typeface="Courier New"/>
              <a:cs typeface="Courier New"/>
            </a:endParaRPr>
          </a:p>
        </p:txBody>
      </p:sp>
      <p:sp>
        <p:nvSpPr>
          <p:cNvPr id="10" name="Rectangle à coins arrondis 4"/>
          <p:cNvSpPr/>
          <p:nvPr/>
        </p:nvSpPr>
        <p:spPr>
          <a:xfrm>
            <a:off x="179511" y="1057300"/>
            <a:ext cx="8713663" cy="1800200"/>
          </a:xfrm>
          <a:prstGeom prst="roundRect">
            <a:avLst>
              <a:gd name="adj" fmla="val 7117"/>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one"</a:t>
            </a:r>
            <a:r>
              <a:rPr lang="en-US" b="1" dirty="0">
                <a:solidFill>
                  <a:srgbClr val="0070C0"/>
                </a:solidFill>
                <a:latin typeface="Courier New"/>
                <a:cs typeface="Courier New"/>
              </a:rPr>
              <a:t>&gt;</a:t>
            </a:r>
            <a:r>
              <a:rPr lang="en-US" b="1" dirty="0">
                <a:solidFill>
                  <a:schemeClr val="tx1"/>
                </a:solidFill>
                <a:latin typeface="Courier New"/>
                <a:cs typeface="Courier New"/>
              </a:rPr>
              <a:t>Block text</a:t>
            </a:r>
            <a:r>
              <a:rPr lang="en-US" b="1" dirty="0">
                <a:solidFill>
                  <a:srgbClr val="0070C0"/>
                </a:solidFill>
                <a:latin typeface="Courier New"/>
                <a:cs typeface="Courier New"/>
              </a:rPr>
              <a:t>&lt;/span&gt;</a:t>
            </a:r>
          </a:p>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two"</a:t>
            </a:r>
            <a:r>
              <a:rPr lang="en-US" b="1" dirty="0">
                <a:solidFill>
                  <a:srgbClr val="0070C0"/>
                </a:solidFill>
                <a:latin typeface="Courier New"/>
                <a:cs typeface="Courier New"/>
              </a:rPr>
              <a:t>&gt;</a:t>
            </a:r>
            <a:r>
              <a:rPr lang="en-US" b="1" dirty="0">
                <a:solidFill>
                  <a:schemeClr val="tx1"/>
                </a:solidFill>
                <a:latin typeface="Courier New"/>
                <a:cs typeface="Courier New"/>
              </a:rPr>
              <a:t>Block text</a:t>
            </a:r>
            <a:r>
              <a:rPr lang="en-US" b="1" dirty="0">
                <a:solidFill>
                  <a:srgbClr val="0070C0"/>
                </a:solidFill>
                <a:latin typeface="Courier New"/>
                <a:cs typeface="Courier New"/>
              </a:rPr>
              <a:t>&lt;/span&gt;</a:t>
            </a:r>
          </a:p>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"block three"</a:t>
            </a:r>
            <a:r>
              <a:rPr lang="en-US" b="1" dirty="0">
                <a:solidFill>
                  <a:srgbClr val="0070C0"/>
                </a:solidFill>
                <a:latin typeface="Courier New"/>
                <a:cs typeface="Courier New"/>
              </a:rPr>
              <a:t>&gt;</a:t>
            </a:r>
            <a:r>
              <a:rPr lang="en-US" b="1" dirty="0">
                <a:solidFill>
                  <a:schemeClr val="tx1"/>
                </a:solidFill>
                <a:latin typeface="Courier New"/>
                <a:cs typeface="Courier New"/>
              </a:rPr>
              <a:t>Block text</a:t>
            </a:r>
            <a:r>
              <a:rPr lang="en-US" b="1" dirty="0">
                <a:solidFill>
                  <a:srgbClr val="0070C0"/>
                </a:solidFill>
                <a:latin typeface="Courier New"/>
                <a:cs typeface="Courier New"/>
              </a:rPr>
              <a:t>&lt;/span&gt;</a:t>
            </a:r>
          </a:p>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"one"</a:t>
            </a:r>
            <a:r>
              <a:rPr lang="en-US" b="1" dirty="0">
                <a:solidFill>
                  <a:srgbClr val="0070C0"/>
                </a:solidFill>
                <a:latin typeface="Courier New"/>
                <a:cs typeface="Courier New"/>
              </a:rPr>
              <a:t>&gt;</a:t>
            </a:r>
            <a:r>
              <a:rPr lang="en-US" b="1" dirty="0">
                <a:solidFill>
                  <a:schemeClr val="tx1"/>
                </a:solidFill>
                <a:latin typeface="Courier New"/>
                <a:cs typeface="Courier New"/>
              </a:rPr>
              <a:t>Inline text</a:t>
            </a:r>
            <a:r>
              <a:rPr lang="en-US" b="1" dirty="0">
                <a:solidFill>
                  <a:srgbClr val="0070C0"/>
                </a:solidFill>
                <a:latin typeface="Courier New"/>
                <a:cs typeface="Courier New"/>
              </a:rPr>
              <a:t>&lt;/span&gt;</a:t>
            </a:r>
          </a:p>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"two"</a:t>
            </a:r>
            <a:r>
              <a:rPr lang="en-US" b="1" dirty="0">
                <a:solidFill>
                  <a:srgbClr val="0070C0"/>
                </a:solidFill>
                <a:latin typeface="Courier New"/>
                <a:cs typeface="Courier New"/>
              </a:rPr>
              <a:t>&gt;</a:t>
            </a:r>
            <a:r>
              <a:rPr lang="en-US" b="1" dirty="0">
                <a:solidFill>
                  <a:schemeClr val="tx1"/>
                </a:solidFill>
                <a:latin typeface="Courier New"/>
                <a:cs typeface="Courier New"/>
              </a:rPr>
              <a:t>Inline text</a:t>
            </a:r>
            <a:r>
              <a:rPr lang="en-US" b="1" dirty="0">
                <a:solidFill>
                  <a:srgbClr val="0070C0"/>
                </a:solidFill>
                <a:latin typeface="Courier New"/>
                <a:cs typeface="Courier New"/>
              </a:rPr>
              <a:t>&lt;/span&gt;</a:t>
            </a:r>
          </a:p>
          <a:p>
            <a:r>
              <a:rPr lang="en-US" b="1" dirty="0">
                <a:solidFill>
                  <a:srgbClr val="0070C0"/>
                </a:solidFill>
                <a:latin typeface="Courier New"/>
                <a:cs typeface="Courier New"/>
              </a:rPr>
              <a:t>&lt;span </a:t>
            </a:r>
            <a:r>
              <a:rPr lang="en-US" b="1" dirty="0">
                <a:solidFill>
                  <a:srgbClr val="C00000"/>
                </a:solidFill>
                <a:latin typeface="Courier New"/>
                <a:cs typeface="Courier New"/>
              </a:rPr>
              <a:t>class</a:t>
            </a:r>
            <a:r>
              <a:rPr lang="en-US" b="1" dirty="0">
                <a:solidFill>
                  <a:schemeClr val="tx1"/>
                </a:solidFill>
                <a:latin typeface="Courier New"/>
                <a:cs typeface="Courier New"/>
              </a:rPr>
              <a:t>=</a:t>
            </a:r>
            <a:r>
              <a:rPr lang="en-US" b="1" dirty="0">
                <a:solidFill>
                  <a:srgbClr val="17B240"/>
                </a:solidFill>
                <a:latin typeface="Courier New"/>
                <a:cs typeface="Courier New"/>
              </a:rPr>
              <a:t>"</a:t>
            </a:r>
            <a:r>
              <a:rPr lang="en-US" b="1" dirty="0" err="1" smtClean="0">
                <a:solidFill>
                  <a:srgbClr val="17B240"/>
                </a:solidFill>
                <a:latin typeface="Courier New"/>
                <a:cs typeface="Courier New"/>
              </a:rPr>
              <a:t>thr</a:t>
            </a:r>
            <a:r>
              <a:rPr lang="en-US" b="1" dirty="0" smtClean="0">
                <a:solidFill>
                  <a:srgbClr val="17B240"/>
                </a:solidFill>
                <a:latin typeface="Courier New"/>
                <a:cs typeface="Courier New"/>
              </a:rPr>
              <a:t>"</a:t>
            </a:r>
            <a:r>
              <a:rPr lang="en-US" b="1" dirty="0" smtClean="0">
                <a:solidFill>
                  <a:srgbClr val="0070C0"/>
                </a:solidFill>
                <a:latin typeface="Courier New"/>
                <a:cs typeface="Courier New"/>
              </a:rPr>
              <a:t>&gt;</a:t>
            </a:r>
            <a:r>
              <a:rPr lang="en-US" b="1" dirty="0">
                <a:solidFill>
                  <a:schemeClr val="tx1"/>
                </a:solidFill>
                <a:latin typeface="Courier New"/>
                <a:cs typeface="Courier New"/>
              </a:rPr>
              <a:t>Inline text</a:t>
            </a:r>
            <a:r>
              <a:rPr lang="en-US" b="1" dirty="0">
                <a:solidFill>
                  <a:srgbClr val="0070C0"/>
                </a:solidFill>
                <a:latin typeface="Courier New"/>
                <a:cs typeface="Courier New"/>
              </a:rPr>
              <a:t>&lt;/span&gt;</a:t>
            </a:r>
          </a:p>
        </p:txBody>
      </p:sp>
    </p:spTree>
    <p:extLst>
      <p:ext uri="{BB962C8B-B14F-4D97-AF65-F5344CB8AC3E}">
        <p14:creationId xmlns:p14="http://schemas.microsoft.com/office/powerpoint/2010/main" val="1453836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fr-FR" dirty="0" smtClean="0">
                <a:ea typeface="ＭＳ Ｐゴシック" pitchFamily="34" charset="-128"/>
              </a:rPr>
              <a:t>Most </a:t>
            </a:r>
            <a:r>
              <a:rPr lang="fr-FR" dirty="0" err="1" smtClean="0">
                <a:ea typeface="ＭＳ Ｐゴシック" pitchFamily="34" charset="-128"/>
              </a:rPr>
              <a:t>used</a:t>
            </a:r>
            <a:r>
              <a:rPr lang="fr-FR" dirty="0" smtClean="0">
                <a:ea typeface="ＭＳ Ｐゴシック" pitchFamily="34" charset="-128"/>
              </a:rPr>
              <a:t> display values:</a:t>
            </a: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Many</a:t>
            </a:r>
            <a:r>
              <a:rPr lang="fr-FR" dirty="0" smtClean="0">
                <a:ea typeface="ＭＳ Ｐゴシック" pitchFamily="34" charset="-128"/>
              </a:rPr>
              <a:t> display values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Espace réservé du contenu 4"/>
          <p:cNvGraphicFramePr>
            <a:graphicFrameLocks/>
          </p:cNvGraphicFramePr>
          <p:nvPr>
            <p:extLst>
              <p:ext uri="{D42A27DB-BD31-4B8C-83A1-F6EECF244321}">
                <p14:modId xmlns:p14="http://schemas.microsoft.com/office/powerpoint/2010/main" val="1898826775"/>
              </p:ext>
            </p:extLst>
          </p:nvPr>
        </p:nvGraphicFramePr>
        <p:xfrm>
          <a:off x="489681" y="1918119"/>
          <a:ext cx="8363272" cy="2595565"/>
        </p:xfrm>
        <a:graphic>
          <a:graphicData uri="http://schemas.openxmlformats.org/drawingml/2006/table">
            <a:tbl>
              <a:tblPr firstRow="1" bandRow="1">
                <a:tableStyleId>{5C22544A-7EE6-4342-B048-85BDC9FD1C3A}</a:tableStyleId>
              </a:tblPr>
              <a:tblGrid>
                <a:gridCol w="1706055"/>
                <a:gridCol w="4064234"/>
                <a:gridCol w="2592983"/>
              </a:tblGrid>
              <a:tr h="370795">
                <a:tc>
                  <a:txBody>
                    <a:bodyPr/>
                    <a:lstStyle/>
                    <a:p>
                      <a:r>
                        <a:rPr lang="fr-FR" sz="1800" dirty="0" smtClean="0"/>
                        <a:t>Display</a:t>
                      </a:r>
                      <a:r>
                        <a:rPr lang="fr-FR" sz="1800" baseline="0" dirty="0" smtClean="0"/>
                        <a:t> value</a:t>
                      </a:r>
                      <a:endParaRPr lang="fr-FR" sz="1800" dirty="0"/>
                    </a:p>
                  </a:txBody>
                  <a:tcPr marT="45714" marB="45714"/>
                </a:tc>
                <a:tc>
                  <a:txBody>
                    <a:bodyPr/>
                    <a:lstStyle/>
                    <a:p>
                      <a:r>
                        <a:rPr lang="fr-FR" sz="1800" dirty="0" smtClean="0"/>
                        <a:t>Description</a:t>
                      </a:r>
                      <a:endParaRPr lang="fr-FR" sz="1800" dirty="0"/>
                    </a:p>
                  </a:txBody>
                  <a:tcPr marT="45714" marB="45714"/>
                </a:tc>
                <a:tc>
                  <a:txBody>
                    <a:bodyPr/>
                    <a:lstStyle/>
                    <a:p>
                      <a:r>
                        <a:rPr lang="fr-FR" sz="1800" dirty="0" err="1" smtClean="0"/>
                        <a:t>Example</a:t>
                      </a:r>
                      <a:r>
                        <a:rPr lang="fr-FR" sz="1800" dirty="0" smtClean="0"/>
                        <a:t> tags</a:t>
                      </a:r>
                      <a:endParaRPr lang="fr-FR" sz="1800" dirty="0"/>
                    </a:p>
                  </a:txBody>
                  <a:tcPr marT="45714" marB="45714"/>
                </a:tc>
              </a:tr>
              <a:tr h="370795">
                <a:tc>
                  <a:txBody>
                    <a:bodyPr/>
                    <a:lstStyle/>
                    <a:p>
                      <a:r>
                        <a:rPr lang="fr-FR" sz="1800" b="1" dirty="0" smtClean="0"/>
                        <a:t>Block</a:t>
                      </a:r>
                      <a:endParaRPr lang="fr-FR" sz="1800" b="1" dirty="0"/>
                    </a:p>
                  </a:txBody>
                  <a:tcPr marT="45714" marB="45714"/>
                </a:tc>
                <a:tc>
                  <a:txBody>
                    <a:bodyPr/>
                    <a:lstStyle/>
                    <a:p>
                      <a:r>
                        <a:rPr lang="fr-FR" sz="1800" dirty="0" smtClean="0"/>
                        <a:t>For </a:t>
                      </a:r>
                      <a:r>
                        <a:rPr lang="fr-FR" sz="1800" dirty="0" err="1" smtClean="0"/>
                        <a:t>every</a:t>
                      </a:r>
                      <a:r>
                        <a:rPr lang="fr-FR" sz="1800" dirty="0" smtClean="0"/>
                        <a:t> container </a:t>
                      </a:r>
                      <a:r>
                        <a:rPr lang="fr-FR" sz="1800" dirty="0" err="1" smtClean="0"/>
                        <a:t>element</a:t>
                      </a:r>
                      <a:endParaRPr lang="fr-FR" sz="1800" dirty="0"/>
                    </a:p>
                  </a:txBody>
                  <a:tcPr marT="45714" marB="45714"/>
                </a:tc>
                <a:tc>
                  <a:txBody>
                    <a:bodyPr/>
                    <a:lstStyle/>
                    <a:p>
                      <a:r>
                        <a:rPr lang="fr-FR" sz="1800" dirty="0" smtClean="0"/>
                        <a:t>div, p, </a:t>
                      </a:r>
                      <a:r>
                        <a:rPr lang="fr-FR" sz="1800" dirty="0" err="1" smtClean="0"/>
                        <a:t>ol</a:t>
                      </a:r>
                      <a:r>
                        <a:rPr lang="fr-FR" sz="1800" dirty="0" smtClean="0"/>
                        <a:t>, </a:t>
                      </a:r>
                      <a:r>
                        <a:rPr lang="fr-FR" sz="1800" dirty="0" err="1" smtClean="0"/>
                        <a:t>ul</a:t>
                      </a:r>
                      <a:r>
                        <a:rPr lang="fr-FR" sz="1800" dirty="0" smtClean="0"/>
                        <a:t>, </a:t>
                      </a:r>
                      <a:r>
                        <a:rPr lang="fr-FR" sz="1800" dirty="0" err="1" smtClean="0"/>
                        <a:t>hr</a:t>
                      </a:r>
                      <a:r>
                        <a:rPr lang="fr-FR" sz="1800" dirty="0" smtClean="0"/>
                        <a:t>…</a:t>
                      </a:r>
                      <a:endParaRPr lang="fr-FR" sz="1800" dirty="0"/>
                    </a:p>
                  </a:txBody>
                  <a:tcPr marT="45714" marB="45714"/>
                </a:tc>
              </a:tr>
              <a:tr h="370795">
                <a:tc>
                  <a:txBody>
                    <a:bodyPr/>
                    <a:lstStyle/>
                    <a:p>
                      <a:r>
                        <a:rPr lang="fr-FR" sz="1800" b="1" dirty="0" err="1" smtClean="0"/>
                        <a:t>Inline</a:t>
                      </a:r>
                      <a:endParaRPr lang="fr-FR" sz="1800" b="1" dirty="0"/>
                    </a:p>
                  </a:txBody>
                  <a:tcPr marT="45714" marB="4571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800" dirty="0" smtClean="0"/>
                        <a:t>For </a:t>
                      </a:r>
                      <a:r>
                        <a:rPr lang="fr-FR" sz="1800" dirty="0" err="1" smtClean="0"/>
                        <a:t>every</a:t>
                      </a:r>
                      <a:r>
                        <a:rPr lang="fr-FR" sz="1800" dirty="0" smtClean="0"/>
                        <a:t> content </a:t>
                      </a:r>
                      <a:r>
                        <a:rPr lang="fr-FR" sz="1800" dirty="0" err="1" smtClean="0"/>
                        <a:t>element</a:t>
                      </a:r>
                      <a:endParaRPr lang="fr-FR" sz="1800" dirty="0"/>
                    </a:p>
                  </a:txBody>
                  <a:tcPr marT="45714" marB="45714"/>
                </a:tc>
                <a:tc>
                  <a:txBody>
                    <a:bodyPr/>
                    <a:lstStyle/>
                    <a:p>
                      <a:r>
                        <a:rPr lang="fr-FR" sz="1800" dirty="0" err="1" smtClean="0"/>
                        <a:t>span</a:t>
                      </a:r>
                      <a:r>
                        <a:rPr lang="fr-FR" sz="1800" dirty="0" smtClean="0"/>
                        <a:t>, </a:t>
                      </a:r>
                      <a:r>
                        <a:rPr lang="fr-FR" sz="1800" dirty="0" err="1" smtClean="0"/>
                        <a:t>strong</a:t>
                      </a:r>
                      <a:r>
                        <a:rPr lang="fr-FR" sz="1800" dirty="0" smtClean="0"/>
                        <a:t>, </a:t>
                      </a:r>
                      <a:r>
                        <a:rPr lang="fr-FR" sz="1800" dirty="0" err="1" smtClean="0"/>
                        <a:t>em</a:t>
                      </a:r>
                      <a:r>
                        <a:rPr lang="fr-FR" sz="1800" dirty="0" smtClean="0"/>
                        <a:t>…</a:t>
                      </a:r>
                      <a:endParaRPr lang="fr-FR" sz="1800" dirty="0"/>
                    </a:p>
                  </a:txBody>
                  <a:tcPr marT="45714" marB="45714"/>
                </a:tc>
              </a:tr>
              <a:tr h="370795">
                <a:tc>
                  <a:txBody>
                    <a:bodyPr/>
                    <a:lstStyle/>
                    <a:p>
                      <a:r>
                        <a:rPr lang="fr-FR" sz="1800" b="1" dirty="0" err="1" smtClean="0"/>
                        <a:t>Inline</a:t>
                      </a:r>
                      <a:r>
                        <a:rPr lang="fr-FR" sz="1800" b="1" dirty="0" smtClean="0"/>
                        <a:t>-Block</a:t>
                      </a:r>
                      <a:endParaRPr lang="fr-FR" sz="1800" b="1" dirty="0"/>
                    </a:p>
                  </a:txBody>
                  <a:tcPr marT="45714" marB="45714"/>
                </a:tc>
                <a:tc>
                  <a:txBody>
                    <a:bodyPr/>
                    <a:lstStyle/>
                    <a:p>
                      <a:r>
                        <a:rPr lang="fr-FR" sz="1800" dirty="0" err="1" smtClean="0"/>
                        <a:t>Inline</a:t>
                      </a:r>
                      <a:r>
                        <a:rPr lang="fr-FR" sz="1800" dirty="0" smtClean="0"/>
                        <a:t>, </a:t>
                      </a:r>
                      <a:r>
                        <a:rPr lang="fr-FR" sz="1800" dirty="0" err="1" smtClean="0"/>
                        <a:t>access</a:t>
                      </a:r>
                      <a:r>
                        <a:rPr lang="fr-FR" sz="1800" dirty="0" smtClean="0"/>
                        <a:t> to block </a:t>
                      </a:r>
                      <a:r>
                        <a:rPr lang="fr-FR" sz="1800" dirty="0" err="1" smtClean="0"/>
                        <a:t>properties</a:t>
                      </a:r>
                      <a:r>
                        <a:rPr lang="fr-FR" sz="1800" dirty="0" smtClean="0"/>
                        <a:t>*</a:t>
                      </a:r>
                      <a:endParaRPr lang="fr-FR" sz="1800" dirty="0"/>
                    </a:p>
                  </a:txBody>
                  <a:tcPr marT="45714" marB="45714"/>
                </a:tc>
                <a:tc>
                  <a:txBody>
                    <a:bodyPr/>
                    <a:lstStyle/>
                    <a:p>
                      <a:r>
                        <a:rPr lang="fr-FR" sz="1800" dirty="0" err="1" smtClean="0"/>
                        <a:t>img</a:t>
                      </a:r>
                      <a:r>
                        <a:rPr lang="fr-FR" sz="1800" dirty="0" smtClean="0"/>
                        <a:t>, </a:t>
                      </a:r>
                      <a:r>
                        <a:rPr lang="fr-FR" sz="1800" dirty="0" err="1" smtClean="0"/>
                        <a:t>button</a:t>
                      </a:r>
                      <a:r>
                        <a:rPr lang="fr-FR" sz="1800" dirty="0" smtClean="0"/>
                        <a:t>, </a:t>
                      </a:r>
                      <a:r>
                        <a:rPr lang="fr-FR" sz="1800" dirty="0" err="1" smtClean="0"/>
                        <a:t>textarea</a:t>
                      </a:r>
                      <a:r>
                        <a:rPr lang="fr-FR" sz="1800" dirty="0" smtClean="0"/>
                        <a:t>…</a:t>
                      </a:r>
                      <a:endParaRPr lang="fr-FR" sz="1800" dirty="0"/>
                    </a:p>
                  </a:txBody>
                  <a:tcPr marT="45714" marB="45714"/>
                </a:tc>
              </a:tr>
              <a:tr h="370795">
                <a:tc>
                  <a:txBody>
                    <a:bodyPr/>
                    <a:lstStyle/>
                    <a:p>
                      <a:r>
                        <a:rPr lang="fr-FR" sz="1800" b="1" dirty="0" smtClean="0"/>
                        <a:t>None</a:t>
                      </a:r>
                      <a:endParaRPr lang="fr-FR" sz="1800" b="1" dirty="0"/>
                    </a:p>
                  </a:txBody>
                  <a:tcPr marT="45714" marB="45714"/>
                </a:tc>
                <a:tc>
                  <a:txBody>
                    <a:bodyPr/>
                    <a:lstStyle/>
                    <a:p>
                      <a:r>
                        <a:rPr lang="fr-FR" sz="1800" dirty="0" smtClean="0"/>
                        <a:t>The </a:t>
                      </a:r>
                      <a:r>
                        <a:rPr lang="fr-FR" sz="1800" dirty="0" err="1" smtClean="0"/>
                        <a:t>element</a:t>
                      </a:r>
                      <a:r>
                        <a:rPr lang="fr-FR" sz="1800" dirty="0" smtClean="0"/>
                        <a:t> </a:t>
                      </a:r>
                      <a:r>
                        <a:rPr lang="fr-FR" sz="1800" dirty="0" err="1" smtClean="0"/>
                        <a:t>is</a:t>
                      </a:r>
                      <a:r>
                        <a:rPr lang="fr-FR" sz="1800" dirty="0" smtClean="0"/>
                        <a:t> </a:t>
                      </a:r>
                      <a:r>
                        <a:rPr lang="fr-FR" sz="1800" dirty="0" err="1" smtClean="0"/>
                        <a:t>hidden</a:t>
                      </a:r>
                      <a:endParaRPr lang="fr-FR" sz="1800" dirty="0"/>
                    </a:p>
                  </a:txBody>
                  <a:tcPr marT="45714" marB="45714"/>
                </a:tc>
                <a:tc>
                  <a:txBody>
                    <a:bodyPr/>
                    <a:lstStyle/>
                    <a:p>
                      <a:r>
                        <a:rPr lang="fr-FR" sz="1800" dirty="0" smtClean="0"/>
                        <a:t>script, style</a:t>
                      </a:r>
                      <a:endParaRPr lang="fr-FR" sz="1800" dirty="0"/>
                    </a:p>
                  </a:txBody>
                  <a:tcPr marT="45714" marB="45714"/>
                </a:tc>
              </a:tr>
              <a:tr h="370795">
                <a:tc>
                  <a:txBody>
                    <a:bodyPr/>
                    <a:lstStyle/>
                    <a:p>
                      <a:r>
                        <a:rPr lang="fr-FR" sz="1800" b="1" dirty="0" smtClean="0"/>
                        <a:t>Table-</a:t>
                      </a:r>
                      <a:r>
                        <a:rPr lang="fr-FR" sz="1800" b="1" dirty="0" err="1" smtClean="0"/>
                        <a:t>cell</a:t>
                      </a:r>
                      <a:endParaRPr lang="fr-FR" sz="1800" b="1" dirty="0"/>
                    </a:p>
                  </a:txBody>
                  <a:tcPr marT="45714" marB="45714"/>
                </a:tc>
                <a:tc>
                  <a:txBody>
                    <a:bodyPr/>
                    <a:lstStyle/>
                    <a:p>
                      <a:r>
                        <a:rPr lang="fr-FR" sz="1800" dirty="0" err="1" smtClean="0"/>
                        <a:t>Acts</a:t>
                      </a:r>
                      <a:r>
                        <a:rPr lang="fr-FR" sz="1800" dirty="0" smtClean="0"/>
                        <a:t> </a:t>
                      </a:r>
                      <a:r>
                        <a:rPr lang="fr-FR" sz="1800" dirty="0" err="1" smtClean="0"/>
                        <a:t>like</a:t>
                      </a:r>
                      <a:r>
                        <a:rPr lang="fr-FR" sz="1800" dirty="0" smtClean="0"/>
                        <a:t> a table-</a:t>
                      </a:r>
                      <a:r>
                        <a:rPr lang="fr-FR" sz="1800" dirty="0" err="1" smtClean="0"/>
                        <a:t>cell</a:t>
                      </a:r>
                      <a:endParaRPr lang="fr-FR" sz="1800" dirty="0"/>
                    </a:p>
                  </a:txBody>
                  <a:tcPr marT="45714" marB="45714"/>
                </a:tc>
                <a:tc>
                  <a:txBody>
                    <a:bodyPr/>
                    <a:lstStyle/>
                    <a:p>
                      <a:r>
                        <a:rPr lang="fr-FR" sz="1800" dirty="0" smtClean="0"/>
                        <a:t>td</a:t>
                      </a:r>
                      <a:endParaRPr lang="fr-FR" sz="1800" dirty="0"/>
                    </a:p>
                  </a:txBody>
                  <a:tcPr marT="45714" marB="45714"/>
                </a:tc>
              </a:tr>
              <a:tr h="370795">
                <a:tc>
                  <a:txBody>
                    <a:bodyPr/>
                    <a:lstStyle/>
                    <a:p>
                      <a:r>
                        <a:rPr lang="fr-FR" sz="1800" b="1" dirty="0" smtClean="0"/>
                        <a:t>List-item</a:t>
                      </a:r>
                      <a:endParaRPr lang="fr-FR" sz="1800" b="1" dirty="0"/>
                    </a:p>
                  </a:txBody>
                  <a:tcPr marT="45714" marB="45714"/>
                </a:tc>
                <a:tc>
                  <a:txBody>
                    <a:bodyPr/>
                    <a:lstStyle/>
                    <a:p>
                      <a:r>
                        <a:rPr lang="fr-FR" sz="1800" dirty="0" err="1" smtClean="0"/>
                        <a:t>Acts</a:t>
                      </a:r>
                      <a:r>
                        <a:rPr lang="fr-FR" sz="1800" dirty="0" smtClean="0"/>
                        <a:t> </a:t>
                      </a:r>
                      <a:r>
                        <a:rPr lang="fr-FR" sz="1800" dirty="0" err="1" smtClean="0"/>
                        <a:t>like</a:t>
                      </a:r>
                      <a:r>
                        <a:rPr lang="fr-FR" sz="1800" dirty="0" smtClean="0"/>
                        <a:t> a </a:t>
                      </a:r>
                      <a:r>
                        <a:rPr lang="fr-FR" sz="1800" dirty="0" err="1" smtClean="0"/>
                        <a:t>list</a:t>
                      </a:r>
                      <a:r>
                        <a:rPr lang="fr-FR" sz="1800" dirty="0" smtClean="0"/>
                        <a:t>-item</a:t>
                      </a:r>
                      <a:endParaRPr lang="fr-FR" sz="1800" dirty="0"/>
                    </a:p>
                  </a:txBody>
                  <a:tcPr marT="45714" marB="45714"/>
                </a:tc>
                <a:tc>
                  <a:txBody>
                    <a:bodyPr/>
                    <a:lstStyle/>
                    <a:p>
                      <a:r>
                        <a:rPr lang="fr-FR" sz="1800" dirty="0" smtClean="0"/>
                        <a:t>li</a:t>
                      </a:r>
                      <a:endParaRPr lang="fr-FR" sz="1800" dirty="0"/>
                    </a:p>
                  </a:txBody>
                  <a:tcPr marT="45714" marB="45714"/>
                </a:tc>
              </a:tr>
            </a:tbl>
          </a:graphicData>
        </a:graphic>
      </p:graphicFrame>
    </p:spTree>
    <p:extLst>
      <p:ext uri="{BB962C8B-B14F-4D97-AF65-F5344CB8AC3E}">
        <p14:creationId xmlns:p14="http://schemas.microsoft.com/office/powerpoint/2010/main" val="1169101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fr-FR" dirty="0" smtClean="0">
                <a:ea typeface="ＭＳ Ｐゴシック" pitchFamily="34" charset="-128"/>
              </a:rPr>
              <a:t>CSS3 gave us </a:t>
            </a:r>
            <a:r>
              <a:rPr lang="fr-FR" dirty="0" err="1" smtClean="0">
                <a:ea typeface="ＭＳ Ｐゴシック" pitchFamily="34" charset="-128"/>
              </a:rPr>
              <a:t>two</a:t>
            </a:r>
            <a:r>
              <a:rPr lang="fr-FR" dirty="0" smtClean="0">
                <a:ea typeface="ＭＳ Ｐゴシック" pitchFamily="34" charset="-128"/>
              </a:rPr>
              <a:t> </a:t>
            </a:r>
            <a:r>
              <a:rPr lang="fr-FR" dirty="0" err="1" smtClean="0">
                <a:ea typeface="ＭＳ Ｐゴシック" pitchFamily="34" charset="-128"/>
              </a:rPr>
              <a:t>noticable</a:t>
            </a:r>
            <a:r>
              <a:rPr lang="fr-FR" dirty="0" smtClean="0">
                <a:ea typeface="ＭＳ Ｐゴシック" pitchFamily="34" charset="-128"/>
              </a:rPr>
              <a:t> display values:</a:t>
            </a:r>
          </a:p>
          <a:p>
            <a:pPr marL="914400" lvl="1" indent="-457200">
              <a:lnSpc>
                <a:spcPct val="90000"/>
              </a:lnSpc>
              <a:spcBef>
                <a:spcPts val="672"/>
              </a:spcBef>
            </a:pPr>
            <a:r>
              <a:rPr lang="fr-FR" dirty="0" smtClean="0">
                <a:ea typeface="ＭＳ Ｐゴシック" pitchFamily="34" charset="-128"/>
              </a:rPr>
              <a:t>Flex: (</a:t>
            </a:r>
            <a:r>
              <a:rPr lang="fr-FR" dirty="0" err="1" smtClean="0">
                <a:ea typeface="ＭＳ Ｐゴシック" pitchFamily="34" charset="-128"/>
              </a:rPr>
              <a:t>from</a:t>
            </a:r>
            <a:r>
              <a:rPr lang="fr-FR" dirty="0" smtClean="0">
                <a:ea typeface="ＭＳ Ｐゴシック" pitchFamily="34" charset="-128"/>
              </a:rPr>
              <a:t> CSS tricks)</a:t>
            </a:r>
          </a:p>
          <a:p>
            <a:pPr marL="1314450" lvl="2" indent="-457200">
              <a:lnSpc>
                <a:spcPct val="90000"/>
              </a:lnSpc>
              <a:spcBef>
                <a:spcPts val="672"/>
              </a:spcBef>
            </a:pPr>
            <a:r>
              <a:rPr lang="en-US" dirty="0" smtClean="0"/>
              <a:t>“</a:t>
            </a:r>
            <a:r>
              <a:rPr lang="en-US" i="1" dirty="0" smtClean="0">
                <a:solidFill>
                  <a:schemeClr val="bg1">
                    <a:lumMod val="50000"/>
                  </a:schemeClr>
                </a:solidFill>
              </a:rPr>
              <a:t>[…] aims </a:t>
            </a:r>
            <a:r>
              <a:rPr lang="en-US" i="1" dirty="0">
                <a:solidFill>
                  <a:schemeClr val="bg1">
                    <a:lumMod val="50000"/>
                  </a:schemeClr>
                </a:solidFill>
              </a:rPr>
              <a:t>at providing a more efficient way to lay out, align and distribute space among items in a container, even when their size is unknown and/or dynamic (thus the word "flex</a:t>
            </a:r>
            <a:r>
              <a:rPr lang="en-US" i="1" dirty="0" smtClean="0">
                <a:solidFill>
                  <a:schemeClr val="bg1">
                    <a:lumMod val="50000"/>
                  </a:schemeClr>
                </a:solidFill>
              </a:rPr>
              <a:t>").</a:t>
            </a:r>
            <a:r>
              <a:rPr lang="en-US" dirty="0" smtClean="0"/>
              <a:t>”</a:t>
            </a:r>
          </a:p>
          <a:p>
            <a:pPr marL="1314450" lvl="2" indent="-457200">
              <a:lnSpc>
                <a:spcPct val="90000"/>
              </a:lnSpc>
              <a:spcBef>
                <a:spcPts val="672"/>
              </a:spcBef>
            </a:pPr>
            <a:endParaRPr lang="fr-FR" dirty="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Grid</a:t>
            </a:r>
            <a:r>
              <a:rPr lang="fr-FR" dirty="0" smtClean="0">
                <a:ea typeface="ＭＳ Ｐゴシック" pitchFamily="34" charset="-128"/>
              </a:rPr>
              <a:t>: (</a:t>
            </a:r>
            <a:r>
              <a:rPr lang="fr-FR" dirty="0" err="1" smtClean="0">
                <a:ea typeface="ＭＳ Ｐゴシック" pitchFamily="34" charset="-128"/>
              </a:rPr>
              <a:t>from</a:t>
            </a:r>
            <a:r>
              <a:rPr lang="fr-FR" dirty="0" smtClean="0">
                <a:ea typeface="ＭＳ Ｐゴシック" pitchFamily="34" charset="-128"/>
              </a:rPr>
              <a:t> Patrick </a:t>
            </a:r>
            <a:r>
              <a:rPr lang="fr-FR" dirty="0" err="1" smtClean="0">
                <a:ea typeface="ＭＳ Ｐゴシック" pitchFamily="34" charset="-128"/>
              </a:rPr>
              <a:t>Brosset</a:t>
            </a:r>
            <a:r>
              <a:rPr lang="fr-FR" dirty="0" smtClean="0">
                <a:ea typeface="ＭＳ Ｐゴシック" pitchFamily="34" charset="-128"/>
              </a:rPr>
              <a:t>, Mozilla </a:t>
            </a:r>
            <a:r>
              <a:rPr lang="fr-FR" dirty="0" err="1" smtClean="0">
                <a:ea typeface="ＭＳ Ｐゴシック" pitchFamily="34" charset="-128"/>
              </a:rPr>
              <a:t>DevTools</a:t>
            </a:r>
            <a:r>
              <a:rPr lang="fr-FR" dirty="0" smtClean="0">
                <a:ea typeface="ＭＳ Ｐゴシック" pitchFamily="34" charset="-128"/>
              </a:rPr>
              <a:t>)</a:t>
            </a:r>
          </a:p>
          <a:p>
            <a:pPr marL="1314450" lvl="2" indent="-457200">
              <a:lnSpc>
                <a:spcPct val="90000"/>
              </a:lnSpc>
              <a:spcBef>
                <a:spcPts val="672"/>
              </a:spcBef>
            </a:pPr>
            <a:r>
              <a:rPr lang="en-US" dirty="0"/>
              <a:t>“</a:t>
            </a:r>
            <a:r>
              <a:rPr lang="en-US" dirty="0" smtClean="0">
                <a:solidFill>
                  <a:schemeClr val="bg1">
                    <a:lumMod val="50000"/>
                  </a:schemeClr>
                </a:solidFill>
              </a:rPr>
              <a:t>The </a:t>
            </a:r>
            <a:r>
              <a:rPr lang="en-US" dirty="0">
                <a:solidFill>
                  <a:schemeClr val="bg1">
                    <a:lumMod val="50000"/>
                  </a:schemeClr>
                </a:solidFill>
              </a:rPr>
              <a:t>goal of a grid is to serve as a base for placing the various pieces of content and to make sure these pieces are aligned and spaced out evenly</a:t>
            </a:r>
            <a:r>
              <a:rPr lang="en-US" dirty="0" smtClean="0">
                <a:solidFill>
                  <a:schemeClr val="bg1">
                    <a:lumMod val="50000"/>
                  </a:schemeClr>
                </a:solidFill>
              </a:rPr>
              <a:t>.</a:t>
            </a:r>
            <a:r>
              <a:rPr lang="en-US" dirty="0">
                <a:solidFill>
                  <a:schemeClr val="bg1">
                    <a:lumMod val="50000"/>
                  </a:schemeClr>
                </a:solidFill>
              </a:rPr>
              <a:t> </a:t>
            </a:r>
            <a:r>
              <a:rPr lang="en-US" dirty="0"/>
              <a:t>”</a:t>
            </a:r>
            <a:endParaRPr lang="fr-FR"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Want</a:t>
            </a:r>
            <a:r>
              <a:rPr lang="fr-FR" dirty="0" smtClean="0">
                <a:ea typeface="ＭＳ Ｐゴシック" pitchFamily="34" charset="-128"/>
              </a:rPr>
              <a:t> to go </a:t>
            </a:r>
            <a:r>
              <a:rPr lang="fr-FR" dirty="0" err="1" smtClean="0">
                <a:ea typeface="ＭＳ Ｐゴシック" pitchFamily="34" charset="-128"/>
              </a:rPr>
              <a:t>further</a:t>
            </a:r>
            <a:r>
              <a:rPr lang="fr-FR" dirty="0" smtClean="0">
                <a:ea typeface="ＭＳ Ｐゴシック" pitchFamily="34" charset="-128"/>
              </a:rPr>
              <a:t>?</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39541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7309009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1/2</a:t>
            </a:r>
            <a:endParaRPr lang="fr-FR" dirty="0"/>
          </a:p>
        </p:txBody>
      </p:sp>
      <p:sp>
        <p:nvSpPr>
          <p:cNvPr id="3" name="Espace réservé du contenu 2"/>
          <p:cNvSpPr>
            <a:spLocks noGrp="1"/>
          </p:cNvSpPr>
          <p:nvPr>
            <p:ph idx="1"/>
          </p:nvPr>
        </p:nvSpPr>
        <p:spPr/>
        <p:txBody>
          <a:bodyPr/>
          <a:lstStyle/>
          <a:p>
            <a:r>
              <a:rPr lang="fr-FR" sz="2800" dirty="0" smtClean="0"/>
              <a:t>Update </a:t>
            </a:r>
            <a:r>
              <a:rPr lang="fr-FR" sz="2800" dirty="0" err="1" smtClean="0"/>
              <a:t>your</a:t>
            </a:r>
            <a:r>
              <a:rPr lang="fr-FR" sz="2800" dirty="0" smtClean="0"/>
              <a:t> </a:t>
            </a:r>
            <a:r>
              <a:rPr lang="fr-FR" sz="2800" dirty="0" err="1" smtClean="0"/>
              <a:t>own</a:t>
            </a:r>
            <a:r>
              <a:rPr lang="fr-FR" sz="2800" dirty="0" smtClean="0"/>
              <a:t> design!</a:t>
            </a:r>
            <a:endParaRPr lang="fr-FR" dirty="0" smtClean="0"/>
          </a:p>
          <a:p>
            <a:pPr lvl="1"/>
            <a:r>
              <a:rPr lang="fr-FR" dirty="0" err="1" smtClean="0"/>
              <a:t>Add</a:t>
            </a:r>
            <a:r>
              <a:rPr lang="fr-FR" dirty="0" smtClean="0"/>
              <a:t> a header </a:t>
            </a:r>
            <a:r>
              <a:rPr lang="fr-FR" dirty="0" err="1" smtClean="0"/>
              <a:t>with</a:t>
            </a:r>
            <a:r>
              <a:rPr lang="fr-FR" dirty="0" smtClean="0"/>
              <a:t> </a:t>
            </a:r>
            <a:r>
              <a:rPr lang="fr-FR" dirty="0" err="1" smtClean="0"/>
              <a:t>fixed</a:t>
            </a:r>
            <a:r>
              <a:rPr lang="fr-FR" dirty="0" smtClean="0"/>
              <a:t> position, 50px high</a:t>
            </a:r>
          </a:p>
          <a:p>
            <a:pPr lvl="1"/>
            <a:r>
              <a:rPr lang="fr-FR" dirty="0" smtClean="0"/>
              <a:t>Move </a:t>
            </a:r>
            <a:r>
              <a:rPr lang="fr-FR" dirty="0" err="1" smtClean="0"/>
              <a:t>your</a:t>
            </a:r>
            <a:r>
              <a:rPr lang="fr-FR" dirty="0" smtClean="0"/>
              <a:t> navigation in </a:t>
            </a:r>
            <a:r>
              <a:rPr lang="fr-FR" dirty="0" err="1" smtClean="0"/>
              <a:t>it</a:t>
            </a:r>
            <a:endParaRPr lang="fr-FR" dirty="0" smtClean="0"/>
          </a:p>
          <a:p>
            <a:pPr lvl="2"/>
            <a:r>
              <a:rPr lang="fr-FR" dirty="0" smtClean="0"/>
              <a:t>Use </a:t>
            </a:r>
            <a:r>
              <a:rPr lang="fr-FR" dirty="0" err="1" smtClean="0"/>
              <a:t>inline</a:t>
            </a:r>
            <a:r>
              <a:rPr lang="fr-FR" dirty="0"/>
              <a:t>-</a:t>
            </a:r>
            <a:r>
              <a:rPr lang="fr-FR" dirty="0" smtClean="0"/>
              <a:t>block display on </a:t>
            </a:r>
            <a:r>
              <a:rPr lang="fr-FR" dirty="0" err="1" smtClean="0"/>
              <a:t>uls</a:t>
            </a:r>
            <a:endParaRPr lang="fr-FR" dirty="0" smtClean="0"/>
          </a:p>
          <a:p>
            <a:pPr lvl="2"/>
            <a:r>
              <a:rPr lang="fr-FR" dirty="0" smtClean="0"/>
              <a:t>Use </a:t>
            </a:r>
            <a:r>
              <a:rPr lang="fr-FR" dirty="0" err="1" smtClean="0"/>
              <a:t>inline</a:t>
            </a:r>
            <a:r>
              <a:rPr lang="fr-FR" dirty="0" smtClean="0"/>
              <a:t> display</a:t>
            </a:r>
          </a:p>
          <a:p>
            <a:pPr lvl="1"/>
            <a:r>
              <a:rPr lang="fr-FR" dirty="0" err="1" smtClean="0"/>
              <a:t>Add</a:t>
            </a:r>
            <a:r>
              <a:rPr lang="fr-FR" dirty="0" smtClean="0"/>
              <a:t> a </a:t>
            </a:r>
            <a:r>
              <a:rPr lang="fr-FR" dirty="0" err="1" smtClean="0"/>
              <a:t>sidebar</a:t>
            </a:r>
            <a:r>
              <a:rPr lang="fr-FR" dirty="0" smtClean="0"/>
              <a:t> </a:t>
            </a:r>
            <a:r>
              <a:rPr lang="fr-FR" dirty="0" err="1" smtClean="0"/>
              <a:t>with</a:t>
            </a:r>
            <a:r>
              <a:rPr lang="fr-FR" dirty="0" smtClean="0"/>
              <a:t> the </a:t>
            </a:r>
            <a:r>
              <a:rPr lang="fr-FR" dirty="0" err="1" smtClean="0"/>
              <a:t>aside</a:t>
            </a:r>
            <a:r>
              <a:rPr lang="fr-FR" dirty="0" smtClean="0"/>
              <a:t> HTML tag</a:t>
            </a:r>
          </a:p>
          <a:p>
            <a:pPr lvl="2"/>
            <a:r>
              <a:rPr lang="fr-FR" dirty="0" smtClean="0"/>
              <a:t>Use </a:t>
            </a:r>
            <a:r>
              <a:rPr lang="fr-FR" dirty="0" err="1" smtClean="0"/>
              <a:t>float</a:t>
            </a:r>
            <a:r>
              <a:rPr lang="fr-FR" dirty="0" smtClean="0"/>
              <a:t> on the </a:t>
            </a:r>
            <a:r>
              <a:rPr lang="fr-FR" dirty="0" err="1" smtClean="0"/>
              <a:t>sidebar</a:t>
            </a:r>
            <a:endParaRPr lang="fr-FR" dirty="0" smtClean="0"/>
          </a:p>
          <a:p>
            <a:pPr lvl="2"/>
            <a:r>
              <a:rPr lang="fr-FR" dirty="0" smtClean="0"/>
              <a:t>Use </a:t>
            </a:r>
            <a:r>
              <a:rPr lang="fr-FR" dirty="0" err="1" smtClean="0"/>
              <a:t>margin</a:t>
            </a:r>
            <a:r>
              <a:rPr lang="fr-FR" dirty="0" smtClean="0"/>
              <a:t> on the main content to </a:t>
            </a:r>
            <a:r>
              <a:rPr lang="fr-FR" dirty="0" err="1" smtClean="0"/>
              <a:t>compensate</a:t>
            </a:r>
            <a:r>
              <a:rPr lang="fr-FR" dirty="0" smtClean="0"/>
              <a:t> the </a:t>
            </a:r>
            <a:r>
              <a:rPr lang="fr-FR" dirty="0" err="1" smtClean="0"/>
              <a:t>sidebar</a:t>
            </a:r>
            <a:r>
              <a:rPr lang="fr-FR" dirty="0" smtClean="0"/>
              <a:t> </a:t>
            </a:r>
            <a:r>
              <a:rPr lang="fr-FR" dirty="0" err="1" smtClean="0"/>
              <a:t>floating</a:t>
            </a:r>
            <a:endParaRPr lang="fr-FR" dirty="0" smtClean="0"/>
          </a:p>
          <a:p>
            <a:pPr lvl="1"/>
            <a:r>
              <a:rPr lang="fr-FR" dirty="0" err="1" smtClean="0"/>
              <a:t>Add</a:t>
            </a:r>
            <a:r>
              <a:rPr lang="fr-FR" dirty="0" smtClean="0"/>
              <a:t> </a:t>
            </a:r>
            <a:r>
              <a:rPr lang="fr-FR" dirty="0" err="1" smtClean="0"/>
              <a:t>some</a:t>
            </a:r>
            <a:r>
              <a:rPr lang="fr-FR" dirty="0" smtClean="0"/>
              <a:t> information about </a:t>
            </a:r>
            <a:r>
              <a:rPr lang="fr-FR" dirty="0" err="1" smtClean="0"/>
              <a:t>you</a:t>
            </a:r>
            <a:r>
              <a:rPr lang="fr-FR" dirty="0" smtClean="0"/>
              <a:t> in </a:t>
            </a:r>
            <a:r>
              <a:rPr lang="fr-FR" dirty="0" err="1" smtClean="0"/>
              <a:t>this</a:t>
            </a:r>
            <a:r>
              <a:rPr lang="fr-FR" dirty="0" smtClean="0"/>
              <a:t> </a:t>
            </a:r>
            <a:r>
              <a:rPr lang="fr-FR" dirty="0" err="1" smtClean="0"/>
              <a:t>sidebar</a:t>
            </a:r>
            <a:endParaRPr lang="fr-FR" dirty="0" smtClean="0"/>
          </a:p>
        </p:txBody>
      </p:sp>
      <p:sp>
        <p:nvSpPr>
          <p:cNvPr id="4" name="Espace réservé du contenu 3"/>
          <p:cNvSpPr>
            <a:spLocks noGrp="1"/>
          </p:cNvSpPr>
          <p:nvPr>
            <p:ph sz="quarter" idx="13"/>
          </p:nvPr>
        </p:nvSpPr>
        <p:spPr/>
        <p:txBody>
          <a:bodyPr/>
          <a:lstStyle/>
          <a:p>
            <a:r>
              <a:rPr lang="fr-FR" dirty="0" smtClean="0"/>
              <a:t>Design and CSS</a:t>
            </a:r>
            <a:endParaRPr lang="fr-FR" dirty="0"/>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109132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2/2 – </a:t>
            </a:r>
            <a:r>
              <a:rPr lang="fr-FR" dirty="0" err="1" smtClean="0"/>
              <a:t>Example</a:t>
            </a:r>
            <a:r>
              <a:rPr lang="fr-FR" dirty="0" smtClean="0"/>
              <a:t> </a:t>
            </a:r>
            <a:r>
              <a:rPr lang="fr-FR" dirty="0" err="1" smtClean="0"/>
              <a:t>rendering</a:t>
            </a:r>
            <a:endParaRPr lang="fr-FR" dirty="0"/>
          </a:p>
        </p:txBody>
      </p:sp>
      <p:sp>
        <p:nvSpPr>
          <p:cNvPr id="4" name="Espace réservé du contenu 3"/>
          <p:cNvSpPr>
            <a:spLocks noGrp="1"/>
          </p:cNvSpPr>
          <p:nvPr>
            <p:ph sz="quarter" idx="13"/>
          </p:nvPr>
        </p:nvSpPr>
        <p:spPr/>
        <p:txBody>
          <a:bodyPr/>
          <a:lstStyle/>
          <a:p>
            <a:r>
              <a:rPr lang="fr-FR" dirty="0" smtClean="0"/>
              <a:t>Design and CSS</a:t>
            </a:r>
            <a:endParaRPr lang="fr-FR" dirty="0"/>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rotWithShape="1">
          <a:blip r:embed="rId3"/>
          <a:srcRect/>
          <a:stretch/>
        </p:blipFill>
        <p:spPr>
          <a:xfrm>
            <a:off x="1331640" y="1201316"/>
            <a:ext cx="6638076" cy="381498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9374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Pseudo-classes &amp; </a:t>
            </a:r>
            <a:r>
              <a:rPr lang="fr-FR" dirty="0" err="1" smtClean="0"/>
              <a:t>Elements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spTree>
    <p:extLst>
      <p:ext uri="{BB962C8B-B14F-4D97-AF65-F5344CB8AC3E}">
        <p14:creationId xmlns:p14="http://schemas.microsoft.com/office/powerpoint/2010/main" val="3282414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0" y="1839912"/>
            <a:ext cx="9144000" cy="3330774"/>
          </a:xfrm>
          <a:prstGeom prst="rect">
            <a:avLst/>
          </a:prstGeom>
        </p:spPr>
      </p:pic>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An </a:t>
            </a:r>
            <a:r>
              <a:rPr lang="fr-FR" dirty="0" err="1" smtClean="0">
                <a:ea typeface="ＭＳ Ｐゴシック" pitchFamily="34" charset="-128"/>
              </a:rPr>
              <a:t>analogy</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fr-FR" dirty="0" smtClean="0">
                <a:ea typeface="ＭＳ Ｐゴシック" pitchFamily="34" charset="-128"/>
              </a:rPr>
              <a:t>CSS:</a:t>
            </a:r>
            <a:endParaRPr lang="fr-FR" sz="2000" dirty="0" smtClean="0">
              <a:ea typeface="ＭＳ Ｐゴシック" pitchFamily="34" charset="-128"/>
            </a:endParaRPr>
          </a:p>
          <a:p>
            <a:pPr lvl="2"/>
            <a:endParaRPr lang="en-US" sz="2000" dirty="0" smtClean="0">
              <a:ea typeface="ＭＳ Ｐゴシック" pitchFamily="34" charset="-128"/>
            </a:endParaRPr>
          </a:p>
          <a:p>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370468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Pseudo-classes/elements target specific cases:</a:t>
            </a:r>
          </a:p>
          <a:p>
            <a:pPr marL="914400" lvl="1" indent="-457200">
              <a:lnSpc>
                <a:spcPct val="90000"/>
              </a:lnSpc>
              <a:spcBef>
                <a:spcPts val="672"/>
              </a:spcBef>
            </a:pPr>
            <a:r>
              <a:rPr lang="fr-FR" dirty="0" err="1" smtClean="0">
                <a:ea typeface="ＭＳ Ｐゴシック" pitchFamily="34" charset="-128"/>
              </a:rPr>
              <a:t>When</a:t>
            </a:r>
            <a:r>
              <a:rPr lang="fr-FR" dirty="0" smtClean="0">
                <a:ea typeface="ＭＳ Ｐゴシック" pitchFamily="34" charset="-128"/>
              </a:rPr>
              <a:t> </a:t>
            </a:r>
            <a:r>
              <a:rPr lang="fr-FR" dirty="0" err="1" smtClean="0">
                <a:ea typeface="ＭＳ Ｐゴシック" pitchFamily="34" charset="-128"/>
              </a:rPr>
              <a:t>you</a:t>
            </a:r>
            <a:r>
              <a:rPr lang="fr-FR" dirty="0" smtClean="0">
                <a:ea typeface="ＭＳ Ｐゴシック" pitchFamily="34" charset="-128"/>
              </a:rPr>
              <a:t> </a:t>
            </a:r>
            <a:r>
              <a:rPr lang="fr-FR" dirty="0" err="1" smtClean="0">
                <a:ea typeface="ＭＳ Ｐゴシック" pitchFamily="34" charset="-128"/>
              </a:rPr>
              <a:t>hover</a:t>
            </a:r>
            <a:r>
              <a:rPr lang="fr-FR" dirty="0" smtClean="0">
                <a:ea typeface="ＭＳ Ｐゴシック" pitchFamily="34" charset="-128"/>
              </a:rPr>
              <a:t> an </a:t>
            </a:r>
            <a:r>
              <a:rPr lang="fr-FR" dirty="0" err="1" smtClean="0">
                <a:ea typeface="ＭＳ Ｐゴシック" pitchFamily="34" charset="-128"/>
              </a:rPr>
              <a:t>element</a:t>
            </a:r>
            <a:endParaRPr lang="fr-FR" dirty="0" smtClean="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When</a:t>
            </a:r>
            <a:r>
              <a:rPr lang="fr-FR" dirty="0" smtClean="0">
                <a:ea typeface="ＭＳ Ｐゴシック" pitchFamily="34" charset="-128"/>
              </a:rPr>
              <a:t> </a:t>
            </a:r>
            <a:r>
              <a:rPr lang="fr-FR" dirty="0" err="1" smtClean="0">
                <a:ea typeface="ＭＳ Ｐゴシック" pitchFamily="34" charset="-128"/>
              </a:rPr>
              <a:t>you</a:t>
            </a:r>
            <a:r>
              <a:rPr lang="fr-FR" dirty="0" smtClean="0">
                <a:ea typeface="ＭＳ Ｐゴシック" pitchFamily="34" charset="-128"/>
              </a:rPr>
              <a:t> click on an </a:t>
            </a:r>
            <a:r>
              <a:rPr lang="fr-FR" dirty="0" err="1" smtClean="0">
                <a:ea typeface="ＭＳ Ｐゴシック" pitchFamily="34" charset="-128"/>
              </a:rPr>
              <a:t>element</a:t>
            </a:r>
            <a:endParaRPr lang="fr-FR" dirty="0" smtClean="0">
              <a:ea typeface="ＭＳ Ｐゴシック" pitchFamily="34" charset="-128"/>
            </a:endParaRPr>
          </a:p>
          <a:p>
            <a:pPr marL="914400" lvl="1" indent="-457200">
              <a:lnSpc>
                <a:spcPct val="90000"/>
              </a:lnSpc>
              <a:spcBef>
                <a:spcPts val="672"/>
              </a:spcBef>
            </a:pPr>
            <a:r>
              <a:rPr lang="fr-FR" dirty="0" err="1" smtClean="0">
                <a:ea typeface="ＭＳ Ｐゴシック" pitchFamily="34" charset="-128"/>
              </a:rPr>
              <a:t>When</a:t>
            </a:r>
            <a:r>
              <a:rPr lang="fr-FR" dirty="0" smtClean="0">
                <a:ea typeface="ＭＳ Ｐゴシック" pitchFamily="34" charset="-128"/>
              </a:rPr>
              <a:t> an </a:t>
            </a:r>
            <a:r>
              <a:rPr lang="fr-FR" dirty="0" err="1" smtClean="0">
                <a:ea typeface="ＭＳ Ｐゴシック" pitchFamily="34" charset="-128"/>
              </a:rPr>
              <a:t>element</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a:t>
            </a:r>
            <a:r>
              <a:rPr lang="fr-FR" dirty="0" err="1" smtClean="0">
                <a:ea typeface="ＭＳ Ｐゴシック" pitchFamily="34" charset="-128"/>
              </a:rPr>
              <a:t>odd</a:t>
            </a:r>
            <a:r>
              <a:rPr lang="fr-FR" dirty="0" smtClean="0">
                <a:ea typeface="ＭＳ Ｐゴシック" pitchFamily="34" charset="-128"/>
              </a:rPr>
              <a:t>/</a:t>
            </a:r>
            <a:r>
              <a:rPr lang="fr-FR" dirty="0" err="1" smtClean="0">
                <a:ea typeface="ＭＳ Ｐゴシック" pitchFamily="34" charset="-128"/>
              </a:rPr>
              <a:t>even</a:t>
            </a:r>
            <a:r>
              <a:rPr lang="fr-FR" dirty="0" smtClean="0">
                <a:ea typeface="ＭＳ Ｐゴシック" pitchFamily="34" charset="-128"/>
              </a:rPr>
              <a:t> son of </a:t>
            </a:r>
            <a:r>
              <a:rPr lang="fr-FR" dirty="0" err="1" smtClean="0">
                <a:ea typeface="ＭＳ Ｐゴシック" pitchFamily="34" charset="-128"/>
              </a:rPr>
              <a:t>its</a:t>
            </a:r>
            <a:r>
              <a:rPr lang="fr-FR" dirty="0" smtClean="0">
                <a:ea typeface="ＭＳ Ｐゴシック" pitchFamily="34" charset="-128"/>
              </a:rPr>
              <a:t> parent</a:t>
            </a:r>
          </a:p>
          <a:p>
            <a:pPr marL="914400" lvl="1" indent="-457200">
              <a:lnSpc>
                <a:spcPct val="90000"/>
              </a:lnSpc>
              <a:spcBef>
                <a:spcPts val="672"/>
              </a:spcBef>
            </a:pPr>
            <a:r>
              <a:rPr lang="fr-FR" dirty="0" err="1" smtClean="0">
                <a:ea typeface="ＭＳ Ｐゴシック" pitchFamily="34" charset="-128"/>
              </a:rPr>
              <a:t>When</a:t>
            </a:r>
            <a:r>
              <a:rPr lang="fr-FR" dirty="0" smtClean="0">
                <a:ea typeface="ＭＳ Ｐゴシック" pitchFamily="34" charset="-128"/>
              </a:rPr>
              <a:t> a </a:t>
            </a:r>
            <a:r>
              <a:rPr lang="fr-FR" dirty="0" err="1" smtClean="0">
                <a:ea typeface="ＭＳ Ｐゴシック" pitchFamily="34" charset="-128"/>
              </a:rPr>
              <a:t>link</a:t>
            </a:r>
            <a:r>
              <a:rPr lang="fr-FR" dirty="0" smtClean="0">
                <a:ea typeface="ＭＳ Ｐゴシック" pitchFamily="34" charset="-128"/>
              </a:rPr>
              <a:t> has </a:t>
            </a:r>
            <a:r>
              <a:rPr lang="fr-FR" dirty="0" err="1" smtClean="0">
                <a:ea typeface="ＭＳ Ｐゴシック" pitchFamily="34" charset="-128"/>
              </a:rPr>
              <a:t>already</a:t>
            </a:r>
            <a:r>
              <a:rPr lang="fr-FR" dirty="0" smtClean="0">
                <a:ea typeface="ＭＳ Ｐゴシック" pitchFamily="34" charset="-128"/>
              </a:rPr>
              <a:t> been </a:t>
            </a:r>
            <a:r>
              <a:rPr lang="fr-FR" dirty="0" err="1" smtClean="0">
                <a:ea typeface="ＭＳ Ｐゴシック" pitchFamily="34" charset="-128"/>
              </a:rPr>
              <a:t>clicked</a:t>
            </a:r>
            <a:endParaRPr lang="fr-FR" dirty="0" smtClean="0">
              <a:ea typeface="ＭＳ Ｐゴシック" pitchFamily="34" charset="-128"/>
            </a:endParaRPr>
          </a:p>
          <a:p>
            <a:pPr marL="914400" lvl="1" indent="-457200">
              <a:lnSpc>
                <a:spcPct val="90000"/>
              </a:lnSpc>
              <a:spcBef>
                <a:spcPts val="672"/>
              </a:spcBef>
            </a:pPr>
            <a:r>
              <a:rPr lang="fr-FR" dirty="0" smtClean="0">
                <a:ea typeface="ＭＳ Ｐゴシック" pitchFamily="34" charset="-128"/>
              </a:rPr>
              <a:t>…</a:t>
            </a:r>
          </a:p>
          <a:p>
            <a:pPr marL="914400" lvl="1" indent="-457200">
              <a:lnSpc>
                <a:spcPct val="90000"/>
              </a:lnSpc>
              <a:spcBef>
                <a:spcPts val="672"/>
              </a:spcBef>
            </a:pPr>
            <a:endParaRPr lang="fr-FR" dirty="0">
              <a:ea typeface="ＭＳ Ｐゴシック" pitchFamily="34" charset="-128"/>
            </a:endParaRPr>
          </a:p>
          <a:p>
            <a:pPr marL="514350" indent="-457200">
              <a:lnSpc>
                <a:spcPct val="90000"/>
              </a:lnSpc>
              <a:spcBef>
                <a:spcPts val="672"/>
              </a:spcBef>
            </a:pPr>
            <a:r>
              <a:rPr lang="fr-FR" dirty="0" smtClean="0">
                <a:ea typeface="ＭＳ Ｐゴシック" pitchFamily="34" charset="-128"/>
              </a:rPr>
              <a:t>Global </a:t>
            </a:r>
            <a:r>
              <a:rPr lang="fr-FR" dirty="0" err="1" smtClean="0">
                <a:ea typeface="ＭＳ Ｐゴシック" pitchFamily="34" charset="-128"/>
              </a:rPr>
              <a:t>syntax</a:t>
            </a:r>
            <a:r>
              <a:rPr lang="fr-FR" dirty="0" smtClean="0">
                <a:ea typeface="ＭＳ Ｐゴシック" pitchFamily="34" charset="-128"/>
              </a:rPr>
              <a:t> : </a:t>
            </a:r>
            <a:r>
              <a:rPr lang="fr-FR" b="1" dirty="0" err="1" smtClean="0">
                <a:latin typeface="Courier New" panose="02070309020205020404" pitchFamily="49" charset="0"/>
                <a:ea typeface="ＭＳ Ｐゴシック" pitchFamily="34" charset="-128"/>
                <a:cs typeface="Courier New" panose="02070309020205020404" pitchFamily="49" charset="0"/>
              </a:rPr>
              <a:t>element:pseudoclass</a:t>
            </a:r>
            <a:endParaRPr lang="fr-FR" b="1" dirty="0" smtClean="0">
              <a:latin typeface="Courier New" panose="02070309020205020404" pitchFamily="49" charset="0"/>
              <a:ea typeface="ＭＳ Ｐゴシック" pitchFamily="34" charset="-128"/>
              <a:cs typeface="Courier New" panose="02070309020205020404" pitchFamily="49" charset="0"/>
            </a:endParaRPr>
          </a:p>
          <a:p>
            <a:pPr marL="914400" lvl="1" indent="-457200">
              <a:lnSpc>
                <a:spcPct val="90000"/>
              </a:lnSpc>
              <a:spcBef>
                <a:spcPts val="672"/>
              </a:spcBef>
            </a:pP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Target </a:t>
            </a:r>
            <a:r>
              <a:rPr lang="fr-FR" dirty="0" err="1" smtClean="0">
                <a:ea typeface="ＭＳ Ｐゴシック" pitchFamily="34" charset="-128"/>
              </a:rPr>
              <a:t>something</a:t>
            </a:r>
            <a:r>
              <a:rPr lang="fr-FR" dirty="0" smtClean="0">
                <a:ea typeface="ＭＳ Ｐゴシック" pitchFamily="34" charset="-128"/>
              </a:rPr>
              <a:t> </a:t>
            </a:r>
            <a:r>
              <a:rPr lang="fr-FR" dirty="0" err="1" smtClean="0">
                <a:ea typeface="ＭＳ Ｐゴシック" pitchFamily="34" charset="-128"/>
              </a:rPr>
              <a:t>else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Pseudo-classes &amp; </a:t>
            </a:r>
            <a:r>
              <a:rPr lang="fr-FR" dirty="0" err="1" smtClean="0">
                <a:ea typeface="ＭＳ Ｐゴシック" pitchFamily="34" charset="-128"/>
              </a:rPr>
              <a:t>elements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520883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Pseudo-classes target external factors</a:t>
            </a:r>
            <a:endParaRPr lang="fr-FR" dirty="0" smtClean="0">
              <a:ea typeface="ＭＳ Ｐゴシック" pitchFamily="34" charset="-128"/>
            </a:endParaRPr>
          </a:p>
          <a:p>
            <a:pPr marL="914400" lvl="1" indent="-457200">
              <a:lnSpc>
                <a:spcPct val="90000"/>
              </a:lnSpc>
              <a:spcBef>
                <a:spcPts val="672"/>
              </a:spcBef>
            </a:pPr>
            <a:r>
              <a:rPr lang="fr-FR" dirty="0" smtClean="0">
                <a:ea typeface="ＭＳ Ｐゴシック" pitchFamily="34" charset="-128"/>
              </a:rPr>
              <a:t>Can </a:t>
            </a:r>
            <a:r>
              <a:rPr lang="fr-FR" dirty="0" err="1" smtClean="0">
                <a:ea typeface="ＭＳ Ｐゴシック" pitchFamily="34" charset="-128"/>
              </a:rPr>
              <a:t>be</a:t>
            </a:r>
            <a:r>
              <a:rPr lang="fr-FR" dirty="0" smtClean="0">
                <a:ea typeface="ＭＳ Ｐゴシック" pitchFamily="34" charset="-128"/>
              </a:rPr>
              <a:t> in relation </a:t>
            </a:r>
            <a:r>
              <a:rPr lang="fr-FR" dirty="0" err="1" smtClean="0">
                <a:ea typeface="ＭＳ Ｐゴシック" pitchFamily="34" charset="-128"/>
              </a:rPr>
              <a:t>with</a:t>
            </a:r>
            <a:r>
              <a:rPr lang="fr-FR" dirty="0" smtClean="0">
                <a:ea typeface="ＭＳ Ｐゴシック" pitchFamily="34" charset="-128"/>
              </a:rPr>
              <a:t> the </a:t>
            </a:r>
            <a:r>
              <a:rPr lang="fr-FR" dirty="0" err="1" smtClean="0">
                <a:ea typeface="ＭＳ Ｐゴシック" pitchFamily="34" charset="-128"/>
              </a:rPr>
              <a:t>element</a:t>
            </a:r>
            <a:r>
              <a:rPr lang="fr-FR" dirty="0" smtClean="0">
                <a:ea typeface="ＭＳ Ｐゴシック" pitchFamily="34" charset="-128"/>
              </a:rPr>
              <a:t> position in HTML</a:t>
            </a:r>
          </a:p>
          <a:p>
            <a:pPr marL="914400" lvl="1" indent="-457200">
              <a:lnSpc>
                <a:spcPct val="90000"/>
              </a:lnSpc>
              <a:spcBef>
                <a:spcPts val="672"/>
              </a:spcBef>
            </a:pPr>
            <a:r>
              <a:rPr lang="fr-FR" dirty="0" smtClean="0">
                <a:ea typeface="ＭＳ Ｐゴシック" pitchFamily="34" charset="-128"/>
              </a:rPr>
              <a:t>Can </a:t>
            </a:r>
            <a:r>
              <a:rPr lang="fr-FR" dirty="0" err="1" smtClean="0">
                <a:ea typeface="ＭＳ Ｐゴシック" pitchFamily="34" charset="-128"/>
              </a:rPr>
              <a:t>be</a:t>
            </a:r>
            <a:r>
              <a:rPr lang="fr-FR" dirty="0" smtClean="0">
                <a:ea typeface="ＭＳ Ｐゴシック" pitchFamily="34" charset="-128"/>
              </a:rPr>
              <a:t> in relation </a:t>
            </a:r>
            <a:r>
              <a:rPr lang="fr-FR" dirty="0" err="1" smtClean="0">
                <a:ea typeface="ＭＳ Ｐゴシック" pitchFamily="34" charset="-128"/>
              </a:rPr>
              <a:t>with</a:t>
            </a:r>
            <a:r>
              <a:rPr lang="fr-FR" dirty="0" smtClean="0">
                <a:ea typeface="ＭＳ Ｐゴシック" pitchFamily="34" charset="-128"/>
              </a:rPr>
              <a:t> the client </a:t>
            </a:r>
            <a:r>
              <a:rPr lang="fr-FR" dirty="0" err="1" smtClean="0">
                <a:ea typeface="ＭＳ Ｐゴシック" pitchFamily="34" charset="-128"/>
              </a:rPr>
              <a:t>behavior</a:t>
            </a:r>
            <a:endParaRPr lang="fr-FR" dirty="0" smtClean="0">
              <a:ea typeface="ＭＳ Ｐゴシック" pitchFamily="34" charset="-128"/>
            </a:endParaRPr>
          </a:p>
          <a:p>
            <a:pPr marL="457200" lvl="1" indent="0">
              <a:lnSpc>
                <a:spcPct val="90000"/>
              </a:lnSpc>
              <a:spcBef>
                <a:spcPts val="672"/>
              </a:spcBef>
              <a:buNone/>
            </a:pPr>
            <a:endParaRPr lang="fr-FR" dirty="0">
              <a:ea typeface="ＭＳ Ｐゴシック" pitchFamily="34" charset="-128"/>
            </a:endParaRPr>
          </a:p>
          <a:p>
            <a:pPr marL="514350" indent="-457200">
              <a:lnSpc>
                <a:spcPct val="90000"/>
              </a:lnSpc>
              <a:spcBef>
                <a:spcPts val="672"/>
              </a:spcBef>
            </a:pPr>
            <a:endParaRPr lang="fr-FR" dirty="0" smtClean="0">
              <a:ea typeface="ＭＳ Ｐゴシック" pitchFamily="34" charset="-128"/>
            </a:endParaRPr>
          </a:p>
          <a:p>
            <a:pPr marL="514350" indent="-457200">
              <a:lnSpc>
                <a:spcPct val="90000"/>
              </a:lnSpc>
              <a:spcBef>
                <a:spcPts val="672"/>
              </a:spcBef>
            </a:pPr>
            <a:r>
              <a:rPr lang="fr-FR" dirty="0" smtClean="0">
                <a:ea typeface="ＭＳ Ｐゴシック" pitchFamily="34" charset="-128"/>
              </a:rPr>
              <a:t>Global </a:t>
            </a:r>
            <a:r>
              <a:rPr lang="fr-FR" dirty="0" err="1" smtClean="0">
                <a:ea typeface="ＭＳ Ｐゴシック" pitchFamily="34" charset="-128"/>
              </a:rPr>
              <a:t>syntax</a:t>
            </a:r>
            <a:r>
              <a:rPr lang="fr-FR" dirty="0" smtClean="0">
                <a:ea typeface="ＭＳ Ｐゴシック" pitchFamily="34" charset="-128"/>
              </a:rPr>
              <a:t> : </a:t>
            </a:r>
            <a:r>
              <a:rPr lang="fr-FR" b="1" dirty="0" err="1" smtClean="0">
                <a:latin typeface="Courier New" panose="02070309020205020404" pitchFamily="49" charset="0"/>
                <a:ea typeface="ＭＳ Ｐゴシック" pitchFamily="34" charset="-128"/>
                <a:cs typeface="Courier New" panose="02070309020205020404" pitchFamily="49" charset="0"/>
              </a:rPr>
              <a:t>element:pseudoclass</a:t>
            </a:r>
            <a:endParaRPr lang="fr-FR" b="1" dirty="0" smtClean="0">
              <a:latin typeface="Courier New" panose="02070309020205020404" pitchFamily="49" charset="0"/>
              <a:ea typeface="ＭＳ Ｐゴシック" pitchFamily="34" charset="-128"/>
              <a:cs typeface="Courier New" panose="02070309020205020404" pitchFamily="49" charset="0"/>
            </a:endParaRPr>
          </a:p>
          <a:p>
            <a:pPr marL="914400" lvl="1" indent="-457200">
              <a:lnSpc>
                <a:spcPct val="90000"/>
              </a:lnSpc>
              <a:spcBef>
                <a:spcPts val="672"/>
              </a:spcBef>
            </a:pP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Pseudo-classes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Pseudo-classes &amp; </a:t>
            </a:r>
            <a:r>
              <a:rPr lang="fr-FR" dirty="0" err="1" smtClean="0">
                <a:ea typeface="ＭＳ Ｐゴシック" pitchFamily="34" charset="-128"/>
              </a:rPr>
              <a:t>elements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39626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Pseudo-classes</a:t>
            </a:r>
          </a:p>
        </p:txBody>
      </p:sp>
      <p:sp>
        <p:nvSpPr>
          <p:cNvPr id="21540" name="Espace réservé du contenu 1"/>
          <p:cNvSpPr>
            <a:spLocks noGrp="1"/>
          </p:cNvSpPr>
          <p:nvPr>
            <p:ph sz="quarter" idx="13"/>
          </p:nvPr>
        </p:nvSpPr>
        <p:spPr/>
        <p:txBody>
          <a:bodyPr/>
          <a:lstStyle/>
          <a:p>
            <a:r>
              <a:rPr lang="fr-FR" dirty="0">
                <a:ea typeface="ＭＳ Ｐゴシック" pitchFamily="34" charset="-128"/>
              </a:rPr>
              <a:t>How to CSS</a:t>
            </a:r>
          </a:p>
        </p:txBody>
      </p:sp>
      <p:sp>
        <p:nvSpPr>
          <p:cNvPr id="2" name="Espace réservé du contenu 1"/>
          <p:cNvSpPr>
            <a:spLocks noGrp="1"/>
          </p:cNvSpPr>
          <p:nvPr>
            <p:ph idx="1"/>
          </p:nvPr>
        </p:nvSpPr>
        <p:spPr/>
        <p:txBody>
          <a:bodyPr/>
          <a:lstStyle/>
          <a:p>
            <a:r>
              <a:rPr lang="fr-FR" dirty="0" smtClean="0"/>
              <a:t>CSS pseudo-classes </a:t>
            </a:r>
            <a:r>
              <a:rPr lang="fr-FR" dirty="0" err="1" smtClean="0"/>
              <a:t>overview</a:t>
            </a:r>
            <a:endParaRPr lang="fr-FR" sz="2800" dirty="0"/>
          </a:p>
        </p:txBody>
      </p:sp>
      <p:graphicFrame>
        <p:nvGraphicFramePr>
          <p:cNvPr id="7" name="Espace réservé du contenu 4"/>
          <p:cNvGraphicFramePr>
            <a:graphicFrameLocks/>
          </p:cNvGraphicFramePr>
          <p:nvPr>
            <p:extLst/>
          </p:nvPr>
        </p:nvGraphicFramePr>
        <p:xfrm>
          <a:off x="457200" y="1849388"/>
          <a:ext cx="8363272" cy="2224770"/>
        </p:xfrm>
        <a:graphic>
          <a:graphicData uri="http://schemas.openxmlformats.org/drawingml/2006/table">
            <a:tbl>
              <a:tblPr firstRow="1" bandRow="1">
                <a:tableStyleId>{5C22544A-7EE6-4342-B048-85BDC9FD1C3A}</a:tableStyleId>
              </a:tblPr>
              <a:tblGrid>
                <a:gridCol w="1810544"/>
                <a:gridCol w="6552728"/>
              </a:tblGrid>
              <a:tr h="370795">
                <a:tc>
                  <a:txBody>
                    <a:bodyPr/>
                    <a:lstStyle/>
                    <a:p>
                      <a:r>
                        <a:rPr lang="fr-FR" sz="1800" dirty="0" err="1" smtClean="0"/>
                        <a:t>Selector</a:t>
                      </a:r>
                      <a:endParaRPr lang="fr-FR" sz="1800" dirty="0"/>
                    </a:p>
                  </a:txBody>
                  <a:tcPr marT="45714" marB="45714"/>
                </a:tc>
                <a:tc>
                  <a:txBody>
                    <a:bodyPr/>
                    <a:lstStyle/>
                    <a:p>
                      <a:r>
                        <a:rPr lang="fr-FR" sz="1800" dirty="0" err="1" smtClean="0"/>
                        <a:t>Targets</a:t>
                      </a:r>
                      <a:endParaRPr lang="fr-FR" sz="1800" dirty="0"/>
                    </a:p>
                  </a:txBody>
                  <a:tcPr marT="45714" marB="45714"/>
                </a:tc>
              </a:tr>
              <a:tr h="370795">
                <a:tc>
                  <a:txBody>
                    <a:bodyPr/>
                    <a:lstStyle/>
                    <a:p>
                      <a:r>
                        <a:rPr lang="fr-FR" sz="1800" b="1" dirty="0" err="1" smtClean="0"/>
                        <a:t>E:link</a:t>
                      </a:r>
                      <a:endParaRPr lang="fr-FR" sz="1800" b="1" dirty="0"/>
                    </a:p>
                  </a:txBody>
                  <a:tcPr marT="45714" marB="45714"/>
                </a:tc>
                <a:tc>
                  <a:txBody>
                    <a:bodyPr/>
                    <a:lstStyle/>
                    <a:p>
                      <a:r>
                        <a:rPr lang="fr-FR" sz="1800" dirty="0" smtClean="0"/>
                        <a:t>All </a:t>
                      </a:r>
                      <a:r>
                        <a:rPr lang="fr-FR" sz="1800" b="1" dirty="0" smtClean="0"/>
                        <a:t>E</a:t>
                      </a:r>
                      <a:r>
                        <a:rPr lang="fr-FR" sz="1800" dirty="0" smtClean="0"/>
                        <a:t> </a:t>
                      </a:r>
                      <a:r>
                        <a:rPr lang="fr-FR" sz="1800" dirty="0" err="1" smtClean="0"/>
                        <a:t>elements</a:t>
                      </a:r>
                      <a:r>
                        <a:rPr lang="fr-FR" sz="1800" dirty="0" smtClean="0"/>
                        <a:t> </a:t>
                      </a:r>
                      <a:r>
                        <a:rPr lang="fr-FR" sz="1800" dirty="0" err="1" smtClean="0"/>
                        <a:t>when</a:t>
                      </a:r>
                      <a:r>
                        <a:rPr lang="fr-FR" sz="1800" dirty="0" smtClean="0"/>
                        <a:t> </a:t>
                      </a:r>
                      <a:r>
                        <a:rPr lang="fr-FR" sz="1800" dirty="0" err="1" smtClean="0"/>
                        <a:t>it’s</a:t>
                      </a:r>
                      <a:r>
                        <a:rPr lang="fr-FR" sz="1800" dirty="0" smtClean="0"/>
                        <a:t> a </a:t>
                      </a:r>
                      <a:r>
                        <a:rPr lang="fr-FR" sz="1800" dirty="0" err="1" smtClean="0"/>
                        <a:t>link</a:t>
                      </a:r>
                      <a:endParaRPr lang="fr-FR" sz="1800" dirty="0"/>
                    </a:p>
                  </a:txBody>
                  <a:tcPr marT="45714" marB="45714"/>
                </a:tc>
              </a:tr>
              <a:tr h="370795">
                <a:tc>
                  <a:txBody>
                    <a:bodyPr/>
                    <a:lstStyle/>
                    <a:p>
                      <a:r>
                        <a:rPr lang="fr-FR" sz="1800" b="1" dirty="0" err="1" smtClean="0"/>
                        <a:t>E:visited</a:t>
                      </a:r>
                      <a:endParaRPr lang="fr-FR" sz="1800" b="1" dirty="0"/>
                    </a:p>
                  </a:txBody>
                  <a:tcPr marT="45714" marB="45714"/>
                </a:tc>
                <a:tc>
                  <a:txBody>
                    <a:bodyPr/>
                    <a:lstStyle/>
                    <a:p>
                      <a:r>
                        <a:rPr lang="fr-FR" sz="1800" baseline="0" dirty="0" smtClean="0"/>
                        <a:t>All </a:t>
                      </a:r>
                      <a:r>
                        <a:rPr lang="fr-FR" sz="1800" b="1" baseline="0" dirty="0" smtClean="0"/>
                        <a:t>E</a:t>
                      </a:r>
                      <a:r>
                        <a:rPr lang="fr-FR" sz="1800" baseline="0" dirty="0" smtClean="0"/>
                        <a:t> </a:t>
                      </a:r>
                      <a:r>
                        <a:rPr lang="fr-FR" sz="1800" baseline="0" dirty="0" err="1" smtClean="0"/>
                        <a:t>link</a:t>
                      </a:r>
                      <a:r>
                        <a:rPr lang="fr-FR" sz="1800" dirty="0" smtClean="0"/>
                        <a:t> </a:t>
                      </a:r>
                      <a:r>
                        <a:rPr lang="fr-FR" sz="1800" dirty="0" err="1" smtClean="0"/>
                        <a:t>elements</a:t>
                      </a:r>
                      <a:r>
                        <a:rPr lang="fr-FR" sz="1800" dirty="0" smtClean="0"/>
                        <a:t> </a:t>
                      </a:r>
                      <a:r>
                        <a:rPr lang="fr-FR" sz="1800" dirty="0" err="1" smtClean="0"/>
                        <a:t>when</a:t>
                      </a:r>
                      <a:r>
                        <a:rPr lang="fr-FR" sz="1800" baseline="0" dirty="0" smtClean="0"/>
                        <a:t> the user </a:t>
                      </a:r>
                      <a:r>
                        <a:rPr lang="fr-FR" sz="1800" baseline="0" dirty="0" err="1" smtClean="0"/>
                        <a:t>already</a:t>
                      </a:r>
                      <a:r>
                        <a:rPr lang="fr-FR" sz="1800" baseline="0" dirty="0" smtClean="0"/>
                        <a:t> </a:t>
                      </a:r>
                      <a:r>
                        <a:rPr lang="fr-FR" sz="1800" baseline="0" dirty="0" err="1" smtClean="0"/>
                        <a:t>navigated</a:t>
                      </a:r>
                      <a:r>
                        <a:rPr lang="fr-FR" sz="1800" baseline="0" dirty="0" smtClean="0"/>
                        <a:t> to</a:t>
                      </a:r>
                      <a:endParaRPr lang="fr-FR" sz="1800" dirty="0"/>
                    </a:p>
                  </a:txBody>
                  <a:tcPr marT="45714" marB="45714"/>
                </a:tc>
              </a:tr>
              <a:tr h="370795">
                <a:tc>
                  <a:txBody>
                    <a:bodyPr/>
                    <a:lstStyle/>
                    <a:p>
                      <a:r>
                        <a:rPr lang="fr-FR" sz="1800" b="1" dirty="0" err="1" smtClean="0"/>
                        <a:t>E:hover</a:t>
                      </a:r>
                      <a:endParaRPr lang="fr-FR" sz="1800" b="1" dirty="0"/>
                    </a:p>
                  </a:txBody>
                  <a:tcPr marT="45714" marB="45714"/>
                </a:tc>
                <a:tc>
                  <a:txBody>
                    <a:bodyPr/>
                    <a:lstStyle/>
                    <a:p>
                      <a:r>
                        <a:rPr lang="fr-FR" sz="1800" dirty="0" smtClean="0"/>
                        <a:t>All </a:t>
                      </a:r>
                      <a:r>
                        <a:rPr lang="fr-FR" sz="1800" b="1" dirty="0" smtClean="0"/>
                        <a:t>E</a:t>
                      </a:r>
                      <a:r>
                        <a:rPr lang="fr-FR" sz="1800" dirty="0" smtClean="0"/>
                        <a:t> </a:t>
                      </a:r>
                      <a:r>
                        <a:rPr lang="fr-FR" sz="1800" dirty="0" err="1" smtClean="0"/>
                        <a:t>elements</a:t>
                      </a:r>
                      <a:r>
                        <a:rPr lang="fr-FR" sz="1800" dirty="0" smtClean="0"/>
                        <a:t> </a:t>
                      </a:r>
                      <a:r>
                        <a:rPr lang="fr-FR" sz="1800" dirty="0" err="1" smtClean="0"/>
                        <a:t>hovered</a:t>
                      </a:r>
                      <a:r>
                        <a:rPr lang="fr-FR" sz="1800" dirty="0" smtClean="0"/>
                        <a:t> by the </a:t>
                      </a:r>
                      <a:r>
                        <a:rPr lang="fr-FR" sz="1800" dirty="0" err="1" smtClean="0"/>
                        <a:t>user’s</a:t>
                      </a:r>
                      <a:r>
                        <a:rPr lang="fr-FR" sz="1800" dirty="0" smtClean="0"/>
                        <a:t> </a:t>
                      </a:r>
                      <a:r>
                        <a:rPr lang="fr-FR" sz="1800" dirty="0" err="1" smtClean="0"/>
                        <a:t>cursor</a:t>
                      </a:r>
                      <a:endParaRPr lang="fr-FR" sz="1800" b="1" dirty="0"/>
                    </a:p>
                  </a:txBody>
                  <a:tcPr marT="45714" marB="45714"/>
                </a:tc>
              </a:tr>
              <a:tr h="370795">
                <a:tc>
                  <a:txBody>
                    <a:bodyPr/>
                    <a:lstStyle/>
                    <a:p>
                      <a:r>
                        <a:rPr lang="fr-FR" sz="1800" b="1" dirty="0" err="1" smtClean="0"/>
                        <a:t>E:active</a:t>
                      </a:r>
                      <a:endParaRPr lang="fr-FR" sz="1800" b="1" dirty="0"/>
                    </a:p>
                  </a:txBody>
                  <a:tcPr marT="45714" marB="45714"/>
                </a:tc>
                <a:tc>
                  <a:txBody>
                    <a:bodyPr/>
                    <a:lstStyle/>
                    <a:p>
                      <a:r>
                        <a:rPr lang="fr-FR" sz="1800" b="0" dirty="0" smtClean="0"/>
                        <a:t>The</a:t>
                      </a:r>
                      <a:r>
                        <a:rPr lang="fr-FR" sz="1800" b="0" baseline="0" dirty="0" smtClean="0"/>
                        <a:t> </a:t>
                      </a:r>
                      <a:r>
                        <a:rPr lang="fr-FR" sz="1800" b="1" baseline="0" dirty="0" smtClean="0"/>
                        <a:t>E</a:t>
                      </a:r>
                      <a:r>
                        <a:rPr lang="fr-FR" sz="1800" b="0" baseline="0" dirty="0" smtClean="0"/>
                        <a:t> </a:t>
                      </a:r>
                      <a:r>
                        <a:rPr lang="fr-FR" sz="1800" b="0" baseline="0" dirty="0" err="1" smtClean="0"/>
                        <a:t>element</a:t>
                      </a:r>
                      <a:r>
                        <a:rPr lang="fr-FR" sz="1800" b="0" baseline="0" dirty="0" smtClean="0"/>
                        <a:t> </a:t>
                      </a:r>
                      <a:r>
                        <a:rPr lang="fr-FR" sz="1800" b="0" baseline="0" dirty="0" err="1" smtClean="0"/>
                        <a:t>whose</a:t>
                      </a:r>
                      <a:r>
                        <a:rPr lang="fr-FR" sz="1800" b="0" baseline="0" dirty="0" smtClean="0"/>
                        <a:t> </a:t>
                      </a:r>
                      <a:r>
                        <a:rPr lang="fr-FR" sz="1800" b="0" baseline="0" dirty="0" err="1" smtClean="0"/>
                        <a:t>clicked</a:t>
                      </a:r>
                      <a:r>
                        <a:rPr lang="fr-FR" sz="1800" b="0" baseline="0" dirty="0" smtClean="0"/>
                        <a:t> by the user right </a:t>
                      </a:r>
                      <a:r>
                        <a:rPr lang="fr-FR" sz="1800" b="0" baseline="0" dirty="0" err="1" smtClean="0"/>
                        <a:t>now</a:t>
                      </a:r>
                      <a:endParaRPr lang="fr-FR" sz="1800" b="1" dirty="0"/>
                    </a:p>
                  </a:txBody>
                  <a:tcPr marT="45714" marB="45714"/>
                </a:tc>
              </a:tr>
              <a:tr h="370795">
                <a:tc>
                  <a:txBody>
                    <a:bodyPr/>
                    <a:lstStyle/>
                    <a:p>
                      <a:r>
                        <a:rPr lang="fr-FR" sz="1800" b="1" dirty="0" smtClean="0"/>
                        <a:t>E:nth-child</a:t>
                      </a:r>
                      <a:endParaRPr lang="fr-FR" sz="1800" b="1" dirty="0"/>
                    </a:p>
                  </a:txBody>
                  <a:tcPr marT="45714" marB="45714"/>
                </a:tc>
                <a:tc>
                  <a:txBody>
                    <a:bodyPr/>
                    <a:lstStyle/>
                    <a:p>
                      <a:r>
                        <a:rPr lang="fr-FR" sz="1800" dirty="0" err="1" smtClean="0"/>
                        <a:t>When</a:t>
                      </a:r>
                      <a:r>
                        <a:rPr lang="fr-FR" sz="1800" dirty="0" smtClean="0"/>
                        <a:t> an </a:t>
                      </a:r>
                      <a:r>
                        <a:rPr lang="fr-FR" sz="1800" dirty="0" err="1" smtClean="0"/>
                        <a:t>element</a:t>
                      </a:r>
                      <a:r>
                        <a:rPr lang="fr-FR" sz="1800" dirty="0" smtClean="0"/>
                        <a:t> </a:t>
                      </a:r>
                      <a:r>
                        <a:rPr lang="fr-FR" sz="1800" dirty="0" err="1" smtClean="0"/>
                        <a:t>is</a:t>
                      </a:r>
                      <a:r>
                        <a:rPr lang="fr-FR" sz="1800" dirty="0" smtClean="0"/>
                        <a:t> </a:t>
                      </a:r>
                      <a:r>
                        <a:rPr lang="fr-FR" sz="1800" b="1" i="1" dirty="0" err="1" smtClean="0"/>
                        <a:t>n</a:t>
                      </a:r>
                      <a:r>
                        <a:rPr lang="fr-FR" sz="1800" baseline="30000" dirty="0" err="1" smtClean="0"/>
                        <a:t>th</a:t>
                      </a:r>
                      <a:r>
                        <a:rPr lang="fr-FR" sz="1800" dirty="0" smtClean="0"/>
                        <a:t> </a:t>
                      </a:r>
                      <a:r>
                        <a:rPr lang="fr-FR" sz="1800" dirty="0" err="1" smtClean="0"/>
                        <a:t>child</a:t>
                      </a:r>
                      <a:endParaRPr lang="fr-FR" sz="1800" dirty="0"/>
                    </a:p>
                  </a:txBody>
                  <a:tcPr marT="45714" marB="45714"/>
                </a:tc>
              </a:tr>
            </a:tbl>
          </a:graphicData>
        </a:graphic>
      </p:graphicFrame>
      <p:pic>
        <p:nvPicPr>
          <p:cNvPr id="8194" name="Picture 2" descr="D:\Users\Renaud\Desktop\StageFinEtudesSupinfo\Icons-New\v3\Min\Focu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66441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3" y="2209428"/>
            <a:ext cx="5832648" cy="2448272"/>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en-US" b="1" dirty="0" smtClean="0">
                <a:solidFill>
                  <a:srgbClr val="0070C0"/>
                </a:solidFill>
                <a:latin typeface="Courier New"/>
                <a:cs typeface="Courier New"/>
              </a:rPr>
              <a:t>a</a:t>
            </a:r>
            <a:r>
              <a:rPr lang="en-US" b="1" dirty="0" smtClean="0">
                <a:solidFill>
                  <a:schemeClr val="accent6">
                    <a:lumMod val="75000"/>
                  </a:schemeClr>
                </a:solidFill>
                <a:latin typeface="Courier New"/>
                <a:cs typeface="Courier New"/>
              </a:rPr>
              <a:t>:link</a:t>
            </a:r>
            <a:r>
              <a:rPr lang="en-US" b="1" dirty="0" smtClean="0">
                <a:solidFill>
                  <a:srgbClr val="0070C0"/>
                </a:solidFill>
                <a:latin typeface="Courier New"/>
                <a:cs typeface="Courier New"/>
              </a:rPr>
              <a:t>, a</a:t>
            </a:r>
            <a:r>
              <a:rPr lang="en-US" b="1" dirty="0" smtClean="0">
                <a:solidFill>
                  <a:schemeClr val="accent6">
                    <a:lumMod val="75000"/>
                  </a:schemeClr>
                </a:solidFill>
                <a:latin typeface="Courier New"/>
                <a:cs typeface="Courier New"/>
              </a:rPr>
              <a:t>:visited</a:t>
            </a:r>
            <a:r>
              <a:rPr lang="en-US" b="1" dirty="0" smtClean="0">
                <a:solidFill>
                  <a:srgbClr val="0070C0"/>
                </a:solidFill>
                <a:latin typeface="Courier New"/>
                <a:cs typeface="Courier New"/>
              </a:rPr>
              <a:t>, a</a:t>
            </a:r>
            <a:r>
              <a:rPr lang="en-US" b="1" dirty="0" smtClean="0">
                <a:solidFill>
                  <a:schemeClr val="accent6">
                    <a:lumMod val="75000"/>
                  </a:schemeClr>
                </a:solidFill>
                <a:latin typeface="Courier New"/>
                <a:cs typeface="Courier New"/>
              </a:rPr>
              <a:t>:active</a:t>
            </a:r>
            <a:r>
              <a:rPr lang="en-US" b="1" dirty="0" smtClean="0">
                <a:solidFill>
                  <a:srgbClr val="0070C0"/>
                </a:solidFill>
                <a:latin typeface="Courier New"/>
                <a:cs typeface="Courier New"/>
              </a:rPr>
              <a:t> </a:t>
            </a:r>
            <a:r>
              <a:rPr lang="en-US" b="1" dirty="0">
                <a:latin typeface="Courier New"/>
                <a:cs typeface="Courier New"/>
              </a:rPr>
              <a:t>{</a:t>
            </a:r>
          </a:p>
          <a:p>
            <a:r>
              <a:rPr lang="en-US" b="1" dirty="0">
                <a:latin typeface="Courier New"/>
                <a:cs typeface="Courier New"/>
              </a:rPr>
              <a:t> </a:t>
            </a:r>
            <a:r>
              <a:rPr lang="en-US" b="1" dirty="0" smtClean="0">
                <a:latin typeface="Courier New"/>
                <a:cs typeface="Courier New"/>
              </a:rPr>
              <a:t> </a:t>
            </a:r>
            <a:r>
              <a:rPr lang="en-US" b="1" dirty="0" smtClean="0">
                <a:solidFill>
                  <a:srgbClr val="C00000"/>
                </a:solidFill>
                <a:latin typeface="Courier New"/>
                <a:cs typeface="Courier New"/>
              </a:rPr>
              <a:t>text-decoration</a:t>
            </a:r>
            <a:r>
              <a:rPr lang="en-US" b="1" dirty="0" smtClean="0">
                <a:solidFill>
                  <a:srgbClr val="A50021"/>
                </a:solidFill>
                <a:latin typeface="Courier New"/>
                <a:cs typeface="Courier New"/>
              </a:rPr>
              <a:t>:</a:t>
            </a:r>
            <a:r>
              <a:rPr lang="en-US" b="1" dirty="0" smtClean="0">
                <a:latin typeface="Courier New"/>
                <a:cs typeface="Courier New"/>
              </a:rPr>
              <a:t> none;</a:t>
            </a:r>
            <a:endParaRPr lang="en-US" b="1" dirty="0">
              <a:latin typeface="Courier New"/>
              <a:cs typeface="Courier New"/>
            </a:endParaRPr>
          </a:p>
          <a:p>
            <a:r>
              <a:rPr lang="en-US" b="1" dirty="0">
                <a:latin typeface="Courier New"/>
                <a:cs typeface="Courier New"/>
              </a:rPr>
              <a:t> </a:t>
            </a:r>
            <a:r>
              <a:rPr lang="en-US" b="1" dirty="0" smtClean="0">
                <a:latin typeface="Courier New"/>
                <a:cs typeface="Courier New"/>
              </a:rPr>
              <a:t> </a:t>
            </a:r>
            <a:r>
              <a:rPr lang="en-US" b="1" dirty="0" smtClean="0">
                <a:solidFill>
                  <a:srgbClr val="C00000"/>
                </a:solidFill>
                <a:latin typeface="Courier New"/>
                <a:cs typeface="Courier New"/>
              </a:rPr>
              <a:t>color: </a:t>
            </a:r>
            <a:r>
              <a:rPr lang="en-US" b="1" dirty="0" smtClean="0">
                <a:latin typeface="Courier New"/>
                <a:cs typeface="Courier New"/>
              </a:rPr>
              <a:t>red;</a:t>
            </a:r>
            <a:endParaRPr lang="en-US" b="1" dirty="0">
              <a:latin typeface="Courier New"/>
              <a:cs typeface="Courier New"/>
            </a:endParaRPr>
          </a:p>
          <a:p>
            <a:r>
              <a:rPr lang="en-US" b="1" dirty="0" smtClean="0">
                <a:latin typeface="Courier New"/>
                <a:cs typeface="Courier New"/>
              </a:rPr>
              <a:t>}</a:t>
            </a:r>
          </a:p>
          <a:p>
            <a:r>
              <a:rPr lang="en-US" b="1" dirty="0" smtClean="0">
                <a:solidFill>
                  <a:srgbClr val="0070C0"/>
                </a:solidFill>
                <a:latin typeface="Courier New"/>
                <a:cs typeface="Courier New"/>
              </a:rPr>
              <a:t>a</a:t>
            </a:r>
            <a:r>
              <a:rPr lang="en-US" b="1" dirty="0" smtClean="0">
                <a:solidFill>
                  <a:schemeClr val="accent6">
                    <a:lumMod val="75000"/>
                  </a:schemeClr>
                </a:solidFill>
                <a:latin typeface="Courier New"/>
                <a:cs typeface="Courier New"/>
              </a:rPr>
              <a:t>:hover</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a:t>
            </a:r>
          </a:p>
          <a:p>
            <a:r>
              <a:rPr lang="fr-FR" b="1" dirty="0" smtClean="0">
                <a:solidFill>
                  <a:schemeClr val="tx1"/>
                </a:solidFill>
                <a:latin typeface="Courier New"/>
                <a:cs typeface="Courier New"/>
              </a:rPr>
              <a:t>  </a:t>
            </a:r>
            <a:r>
              <a:rPr lang="en-US" b="1" dirty="0" smtClean="0">
                <a:solidFill>
                  <a:srgbClr val="C00000"/>
                </a:solidFill>
                <a:latin typeface="Courier New"/>
                <a:cs typeface="Courier New"/>
              </a:rPr>
              <a:t>text-shadow: </a:t>
            </a:r>
            <a:r>
              <a:rPr lang="en-US" b="1" dirty="0" smtClean="0">
                <a:solidFill>
                  <a:schemeClr val="tx1"/>
                </a:solidFill>
                <a:latin typeface="Courier New"/>
                <a:cs typeface="Courier New"/>
              </a:rPr>
              <a:t>1px </a:t>
            </a:r>
            <a:r>
              <a:rPr lang="en-US" b="1" dirty="0" err="1" smtClean="0">
                <a:solidFill>
                  <a:schemeClr val="tx1"/>
                </a:solidFill>
                <a:latin typeface="Courier New"/>
                <a:cs typeface="Courier New"/>
              </a:rPr>
              <a:t>1px</a:t>
            </a:r>
            <a:r>
              <a:rPr lang="en-US" b="1" dirty="0" smtClean="0">
                <a:solidFill>
                  <a:schemeClr val="tx1"/>
                </a:solidFill>
                <a:latin typeface="Courier New"/>
                <a:cs typeface="Courier New"/>
              </a:rPr>
              <a:t> 5px black;</a:t>
            </a:r>
          </a:p>
          <a:p>
            <a:r>
              <a:rPr lang="fr-FR" b="1" dirty="0">
                <a:solidFill>
                  <a:schemeClr val="tx1"/>
                </a:solidFill>
                <a:latin typeface="Courier New"/>
                <a:cs typeface="Courier New"/>
              </a:rPr>
              <a:t> </a:t>
            </a:r>
            <a:r>
              <a:rPr lang="fr-FR" b="1" dirty="0" smtClean="0">
                <a:solidFill>
                  <a:schemeClr val="tx1"/>
                </a:solidFill>
                <a:latin typeface="Courier New"/>
                <a:cs typeface="Courier New"/>
              </a:rPr>
              <a:t> </a:t>
            </a:r>
            <a:r>
              <a:rPr lang="en-US" b="1" dirty="0" smtClean="0">
                <a:solidFill>
                  <a:srgbClr val="C00000"/>
                </a:solidFill>
                <a:latin typeface="Courier New"/>
                <a:cs typeface="Courier New"/>
              </a:rPr>
              <a:t>color: </a:t>
            </a:r>
            <a:r>
              <a:rPr lang="en-US" b="1" dirty="0" smtClean="0">
                <a:latin typeface="Courier New"/>
                <a:cs typeface="Courier New"/>
              </a:rPr>
              <a:t>black;</a:t>
            </a:r>
            <a:endParaRPr lang="fr-FR" b="1" dirty="0">
              <a:solidFill>
                <a:schemeClr val="tx1"/>
              </a:solidFill>
              <a:latin typeface="Courier New"/>
              <a:cs typeface="Courier New"/>
            </a:endParaRPr>
          </a:p>
          <a:p>
            <a:r>
              <a:rPr lang="fr-FR" b="1" dirty="0" smtClean="0">
                <a:solidFill>
                  <a:schemeClr val="tx1"/>
                </a:solidFill>
                <a:latin typeface="Courier New"/>
                <a:cs typeface="Courier New"/>
              </a:rPr>
              <a:t>}</a:t>
            </a:r>
            <a:endParaRPr lang="en-US" b="1" dirty="0">
              <a:solidFill>
                <a:schemeClr val="tx1"/>
              </a:solidFill>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Pseudo-classes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9513" y="1129308"/>
            <a:ext cx="5832648" cy="368424"/>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0070C0"/>
                </a:solidFill>
                <a:latin typeface="Courier New"/>
                <a:cs typeface="Courier New"/>
              </a:rPr>
              <a:t>&lt;a </a:t>
            </a:r>
            <a:r>
              <a:rPr lang="fr-FR" b="1" dirty="0" err="1" smtClean="0">
                <a:solidFill>
                  <a:srgbClr val="C00000"/>
                </a:solidFill>
                <a:latin typeface="Courier New"/>
                <a:cs typeface="Courier New"/>
              </a:rPr>
              <a:t>href</a:t>
            </a:r>
            <a:r>
              <a:rPr lang="fr-FR" b="1" dirty="0" smtClean="0">
                <a:solidFill>
                  <a:schemeClr val="tx1"/>
                </a:solidFill>
                <a:latin typeface="Courier New"/>
                <a:cs typeface="Courier New"/>
              </a:rPr>
              <a:t>=</a:t>
            </a:r>
            <a:r>
              <a:rPr lang="fr-FR" b="1" dirty="0" smtClean="0">
                <a:solidFill>
                  <a:srgbClr val="17B240"/>
                </a:solidFill>
                <a:latin typeface="Courier New"/>
                <a:cs typeface="Courier New"/>
              </a:rPr>
              <a:t>"page2.html"</a:t>
            </a:r>
            <a:r>
              <a:rPr lang="fr-FR" b="1" dirty="0" smtClean="0">
                <a:solidFill>
                  <a:srgbClr val="0070C0"/>
                </a:solidFill>
                <a:latin typeface="Courier New"/>
                <a:cs typeface="Courier New"/>
              </a:rPr>
              <a:t>&gt;</a:t>
            </a:r>
            <a:r>
              <a:rPr lang="fr-FR" b="1" dirty="0" err="1" smtClean="0">
                <a:solidFill>
                  <a:schemeClr val="tx1"/>
                </a:solidFill>
                <a:latin typeface="Courier New"/>
                <a:cs typeface="Courier New"/>
              </a:rPr>
              <a:t>My</a:t>
            </a:r>
            <a:r>
              <a:rPr lang="fr-FR" b="1" dirty="0" smtClean="0">
                <a:solidFill>
                  <a:schemeClr val="tx1"/>
                </a:solidFill>
                <a:latin typeface="Courier New"/>
                <a:cs typeface="Courier New"/>
              </a:rPr>
              <a:t> second page</a:t>
            </a:r>
            <a:r>
              <a:rPr lang="fr-FR" b="1" dirty="0" smtClean="0">
                <a:solidFill>
                  <a:srgbClr val="0070C0"/>
                </a:solidFill>
                <a:latin typeface="Courier New"/>
                <a:cs typeface="Courier New"/>
              </a:rPr>
              <a:t>&lt;/a&gt;</a:t>
            </a:r>
            <a:endParaRPr lang="en-US" b="1" dirty="0">
              <a:solidFill>
                <a:schemeClr val="tx1"/>
              </a:solidFill>
              <a:latin typeface="Courier New"/>
              <a:cs typeface="Courier New"/>
            </a:endParaRPr>
          </a:p>
        </p:txBody>
      </p:sp>
      <p:pic>
        <p:nvPicPr>
          <p:cNvPr id="3" name="Image 2"/>
          <p:cNvPicPr>
            <a:picLocks noChangeAspect="1"/>
          </p:cNvPicPr>
          <p:nvPr/>
        </p:nvPicPr>
        <p:blipFill>
          <a:blip r:embed="rId4"/>
          <a:stretch>
            <a:fillRect/>
          </a:stretch>
        </p:blipFill>
        <p:spPr>
          <a:xfrm>
            <a:off x="6104914" y="2209428"/>
            <a:ext cx="2880569" cy="520585"/>
          </a:xfrm>
          <a:prstGeom prst="rect">
            <a:avLst/>
          </a:prstGeom>
        </p:spPr>
      </p:pic>
      <p:pic>
        <p:nvPicPr>
          <p:cNvPr id="4" name="Image 3"/>
          <p:cNvPicPr>
            <a:picLocks noChangeAspect="1"/>
          </p:cNvPicPr>
          <p:nvPr/>
        </p:nvPicPr>
        <p:blipFill>
          <a:blip r:embed="rId5"/>
          <a:stretch>
            <a:fillRect/>
          </a:stretch>
        </p:blipFill>
        <p:spPr>
          <a:xfrm>
            <a:off x="6087561" y="4294878"/>
            <a:ext cx="2915275" cy="616025"/>
          </a:xfrm>
          <a:prstGeom prst="rect">
            <a:avLst/>
          </a:prstGeom>
        </p:spPr>
      </p:pic>
      <p:grpSp>
        <p:nvGrpSpPr>
          <p:cNvPr id="7" name="Groupe 6"/>
          <p:cNvGrpSpPr/>
          <p:nvPr/>
        </p:nvGrpSpPr>
        <p:grpSpPr>
          <a:xfrm>
            <a:off x="7041142" y="2792750"/>
            <a:ext cx="1008112" cy="1439391"/>
            <a:chOff x="7020272" y="2714253"/>
            <a:chExt cx="1008112" cy="1439391"/>
          </a:xfrm>
        </p:grpSpPr>
        <p:sp>
          <p:nvSpPr>
            <p:cNvPr id="5" name="Flèche vers le bas 4"/>
            <p:cNvSpPr/>
            <p:nvPr/>
          </p:nvSpPr>
          <p:spPr>
            <a:xfrm>
              <a:off x="7092280" y="2714253"/>
              <a:ext cx="864096" cy="14393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à coins arrondis 5"/>
            <p:cNvSpPr/>
            <p:nvPr/>
          </p:nvSpPr>
          <p:spPr>
            <a:xfrm>
              <a:off x="7020272" y="3073524"/>
              <a:ext cx="100811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smtClean="0"/>
                <a:t>Hover</a:t>
              </a:r>
              <a:endParaRPr lang="en-US" dirty="0"/>
            </a:p>
          </p:txBody>
        </p:sp>
      </p:grpSp>
    </p:spTree>
    <p:extLst>
      <p:ext uri="{BB962C8B-B14F-4D97-AF65-F5344CB8AC3E}">
        <p14:creationId xmlns:p14="http://schemas.microsoft.com/office/powerpoint/2010/main" val="22280738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4"/>
          <p:cNvSpPr/>
          <p:nvPr/>
        </p:nvSpPr>
        <p:spPr>
          <a:xfrm>
            <a:off x="179513" y="1057300"/>
            <a:ext cx="6120680" cy="1823591"/>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a:solidFill>
                  <a:srgbClr val="0070C0"/>
                </a:solidFill>
                <a:latin typeface="Courier New"/>
                <a:cs typeface="Courier New"/>
              </a:rPr>
              <a:t>&lt;table&gt;</a:t>
            </a:r>
          </a:p>
          <a:p>
            <a:r>
              <a:rPr lang="fr-FR" b="1" dirty="0" smtClean="0">
                <a:solidFill>
                  <a:srgbClr val="0070C0"/>
                </a:solidFill>
                <a:latin typeface="Courier New"/>
                <a:cs typeface="Courier New"/>
              </a:rPr>
              <a:t>  &lt;</a:t>
            </a:r>
            <a:r>
              <a:rPr lang="fr-FR" b="1" dirty="0">
                <a:solidFill>
                  <a:srgbClr val="0070C0"/>
                </a:solidFill>
                <a:latin typeface="Courier New"/>
                <a:cs typeface="Courier New"/>
              </a:rPr>
              <a:t>tr</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th&gt;</a:t>
            </a:r>
            <a:r>
              <a:rPr lang="fr-FR" b="1" dirty="0">
                <a:solidFill>
                  <a:schemeClr val="tx1"/>
                </a:solidFill>
                <a:latin typeface="Courier New"/>
                <a:cs typeface="Courier New"/>
              </a:rPr>
              <a:t>Col1</a:t>
            </a:r>
            <a:r>
              <a:rPr lang="fr-FR" b="1" dirty="0">
                <a:solidFill>
                  <a:srgbClr val="0070C0"/>
                </a:solidFill>
                <a:latin typeface="Courier New"/>
                <a:cs typeface="Courier New"/>
              </a:rPr>
              <a:t>&lt;/th</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th&gt;</a:t>
            </a:r>
            <a:r>
              <a:rPr lang="fr-FR" b="1" dirty="0">
                <a:solidFill>
                  <a:schemeClr val="tx1"/>
                </a:solidFill>
                <a:latin typeface="Courier New"/>
                <a:cs typeface="Courier New"/>
              </a:rPr>
              <a:t>Col2</a:t>
            </a:r>
            <a:r>
              <a:rPr lang="fr-FR" b="1" dirty="0">
                <a:solidFill>
                  <a:srgbClr val="0070C0"/>
                </a:solidFill>
                <a:latin typeface="Courier New"/>
                <a:cs typeface="Courier New"/>
              </a:rPr>
              <a:t>&lt;/th</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tr&gt;</a:t>
            </a:r>
          </a:p>
          <a:p>
            <a:r>
              <a:rPr lang="fr-FR" b="1" dirty="0" smtClean="0">
                <a:solidFill>
                  <a:srgbClr val="0070C0"/>
                </a:solidFill>
                <a:latin typeface="Courier New"/>
                <a:cs typeface="Courier New"/>
              </a:rPr>
              <a:t>  &lt;</a:t>
            </a:r>
            <a:r>
              <a:rPr lang="fr-FR" b="1" dirty="0">
                <a:solidFill>
                  <a:srgbClr val="0070C0"/>
                </a:solidFill>
                <a:latin typeface="Courier New"/>
                <a:cs typeface="Courier New"/>
              </a:rPr>
              <a:t>tr</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td&gt;</a:t>
            </a:r>
            <a:r>
              <a:rPr lang="fr-FR" b="1" dirty="0">
                <a:solidFill>
                  <a:schemeClr val="tx1"/>
                </a:solidFill>
                <a:latin typeface="Courier New"/>
                <a:cs typeface="Courier New"/>
              </a:rPr>
              <a:t>ValA1</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td&gt;</a:t>
            </a:r>
            <a:r>
              <a:rPr lang="fr-FR" b="1" dirty="0">
                <a:solidFill>
                  <a:schemeClr val="tx1"/>
                </a:solidFill>
                <a:latin typeface="Courier New"/>
                <a:cs typeface="Courier New"/>
              </a:rPr>
              <a:t>ValA2</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tr&gt;</a:t>
            </a:r>
          </a:p>
          <a:p>
            <a:r>
              <a:rPr lang="fr-FR" b="1" dirty="0" smtClean="0">
                <a:solidFill>
                  <a:srgbClr val="0070C0"/>
                </a:solidFill>
                <a:latin typeface="Courier New"/>
                <a:cs typeface="Courier New"/>
              </a:rPr>
              <a:t>  &lt;</a:t>
            </a:r>
            <a:r>
              <a:rPr lang="fr-FR" b="1" dirty="0">
                <a:solidFill>
                  <a:srgbClr val="0070C0"/>
                </a:solidFill>
                <a:latin typeface="Courier New"/>
                <a:cs typeface="Courier New"/>
              </a:rPr>
              <a:t>tr</a:t>
            </a:r>
            <a:r>
              <a:rPr lang="fr-FR" b="1" dirty="0" smtClean="0">
                <a:solidFill>
                  <a:srgbClr val="0070C0"/>
                </a:solidFill>
                <a:latin typeface="Courier New"/>
                <a:cs typeface="Courier New"/>
              </a:rPr>
              <a:t>&gt; &lt;td&gt;</a:t>
            </a:r>
            <a:r>
              <a:rPr lang="fr-FR" b="1" dirty="0" smtClean="0">
                <a:solidFill>
                  <a:schemeClr val="tx1"/>
                </a:solidFill>
                <a:latin typeface="Courier New"/>
                <a:cs typeface="Courier New"/>
              </a:rPr>
              <a:t>ValB1</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td&gt;</a:t>
            </a:r>
            <a:r>
              <a:rPr lang="fr-FR" b="1" dirty="0">
                <a:solidFill>
                  <a:schemeClr val="tx1"/>
                </a:solidFill>
                <a:latin typeface="Courier New"/>
                <a:cs typeface="Courier New"/>
              </a:rPr>
              <a:t>ValB2</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tr&gt;</a:t>
            </a:r>
          </a:p>
          <a:p>
            <a:r>
              <a:rPr lang="fr-FR" b="1" dirty="0" smtClean="0">
                <a:solidFill>
                  <a:srgbClr val="0070C0"/>
                </a:solidFill>
                <a:latin typeface="Courier New"/>
                <a:cs typeface="Courier New"/>
              </a:rPr>
              <a:t>  &lt;</a:t>
            </a:r>
            <a:r>
              <a:rPr lang="fr-FR" b="1" dirty="0">
                <a:solidFill>
                  <a:srgbClr val="0070C0"/>
                </a:solidFill>
                <a:latin typeface="Courier New"/>
                <a:cs typeface="Courier New"/>
              </a:rPr>
              <a:t>tr</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td&gt;</a:t>
            </a:r>
            <a:r>
              <a:rPr lang="fr-FR" b="1" dirty="0">
                <a:solidFill>
                  <a:schemeClr val="tx1"/>
                </a:solidFill>
                <a:latin typeface="Courier New"/>
                <a:cs typeface="Courier New"/>
              </a:rPr>
              <a:t>ValC1</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td&gt;</a:t>
            </a:r>
            <a:r>
              <a:rPr lang="fr-FR" b="1" dirty="0">
                <a:solidFill>
                  <a:schemeClr val="tx1"/>
                </a:solidFill>
                <a:latin typeface="Courier New"/>
                <a:cs typeface="Courier New"/>
              </a:rPr>
              <a:t>ValC2</a:t>
            </a:r>
            <a:r>
              <a:rPr lang="fr-FR" b="1" dirty="0">
                <a:solidFill>
                  <a:srgbClr val="0070C0"/>
                </a:solidFill>
                <a:latin typeface="Courier New"/>
                <a:cs typeface="Courier New"/>
              </a:rPr>
              <a:t>&lt;/td</a:t>
            </a:r>
            <a:r>
              <a:rPr lang="fr-FR" b="1" dirty="0" smtClean="0">
                <a:solidFill>
                  <a:srgbClr val="0070C0"/>
                </a:solidFill>
                <a:latin typeface="Courier New"/>
                <a:cs typeface="Courier New"/>
              </a:rPr>
              <a:t>&gt; &lt;/</a:t>
            </a:r>
            <a:r>
              <a:rPr lang="fr-FR" b="1" dirty="0">
                <a:solidFill>
                  <a:srgbClr val="0070C0"/>
                </a:solidFill>
                <a:latin typeface="Courier New"/>
                <a:cs typeface="Courier New"/>
              </a:rPr>
              <a:t>tr</a:t>
            </a:r>
            <a:r>
              <a:rPr lang="fr-FR" b="1" dirty="0" smtClean="0">
                <a:solidFill>
                  <a:srgbClr val="0070C0"/>
                </a:solidFill>
                <a:latin typeface="Courier New"/>
                <a:cs typeface="Courier New"/>
              </a:rPr>
              <a:t>&gt;</a:t>
            </a:r>
          </a:p>
          <a:p>
            <a:r>
              <a:rPr lang="fr-FR" b="1" dirty="0" smtClean="0">
                <a:solidFill>
                  <a:srgbClr val="0070C0"/>
                </a:solidFill>
                <a:latin typeface="Courier New"/>
                <a:cs typeface="Courier New"/>
              </a:rPr>
              <a:t>&lt;/</a:t>
            </a:r>
            <a:r>
              <a:rPr lang="fr-FR" b="1" dirty="0">
                <a:solidFill>
                  <a:srgbClr val="0070C0"/>
                </a:solidFill>
                <a:latin typeface="Courier New"/>
                <a:cs typeface="Courier New"/>
              </a:rPr>
              <a:t>table&gt;</a:t>
            </a:r>
            <a:endParaRPr lang="en-US" b="1" dirty="0">
              <a:solidFill>
                <a:schemeClr val="tx1"/>
              </a:solidFill>
              <a:latin typeface="Courier New"/>
              <a:cs typeface="Courier New"/>
            </a:endParaRPr>
          </a:p>
        </p:txBody>
      </p:sp>
      <p:sp>
        <p:nvSpPr>
          <p:cNvPr id="11" name="Rectangle à coins arrondis 4"/>
          <p:cNvSpPr/>
          <p:nvPr/>
        </p:nvSpPr>
        <p:spPr>
          <a:xfrm>
            <a:off x="179511" y="3577580"/>
            <a:ext cx="8713664" cy="1584176"/>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table, td </a:t>
            </a:r>
            <a:r>
              <a:rPr lang="en-US" b="1" dirty="0">
                <a:solidFill>
                  <a:schemeClr val="tx1"/>
                </a:solidFill>
                <a:latin typeface="Courier New"/>
                <a:cs typeface="Courier New"/>
              </a:rPr>
              <a:t>{ </a:t>
            </a:r>
            <a:r>
              <a:rPr lang="en-US" b="1" dirty="0">
                <a:solidFill>
                  <a:srgbClr val="C00000"/>
                </a:solidFill>
                <a:latin typeface="Courier New"/>
                <a:cs typeface="Courier New"/>
              </a:rPr>
              <a:t>border</a:t>
            </a:r>
            <a:r>
              <a:rPr lang="en-US" b="1" dirty="0">
                <a:solidFill>
                  <a:schemeClr val="tx1"/>
                </a:solidFill>
                <a:latin typeface="Courier New"/>
                <a:cs typeface="Courier New"/>
              </a:rPr>
              <a:t>: 1px black solid;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border-collapse</a:t>
            </a:r>
            <a:r>
              <a:rPr lang="en-US" b="1" dirty="0">
                <a:solidFill>
                  <a:schemeClr val="tx1"/>
                </a:solidFill>
                <a:latin typeface="Courier New"/>
                <a:cs typeface="Courier New"/>
              </a:rPr>
              <a:t>: collapse; }</a:t>
            </a:r>
          </a:p>
          <a:p>
            <a:r>
              <a:rPr lang="en-US" b="1" dirty="0" err="1">
                <a:solidFill>
                  <a:srgbClr val="0070C0"/>
                </a:solidFill>
                <a:latin typeface="Courier New"/>
                <a:cs typeface="Courier New"/>
              </a:rPr>
              <a:t>th</a:t>
            </a:r>
            <a:r>
              <a:rPr lang="en-US" b="1" dirty="0">
                <a:solidFill>
                  <a:srgbClr val="0070C0"/>
                </a:solidFill>
                <a:latin typeface="Courier New"/>
                <a:cs typeface="Courier New"/>
              </a:rPr>
              <a:t>, td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a:solidFill>
                  <a:srgbClr val="C00000"/>
                </a:solidFill>
                <a:latin typeface="Courier New"/>
                <a:cs typeface="Courier New"/>
              </a:rPr>
              <a:t>padding</a:t>
            </a:r>
            <a:r>
              <a:rPr lang="en-US" b="1" dirty="0">
                <a:solidFill>
                  <a:schemeClr val="tx1"/>
                </a:solidFill>
                <a:latin typeface="Courier New"/>
                <a:cs typeface="Courier New"/>
              </a:rPr>
              <a:t>: 5px; }</a:t>
            </a:r>
          </a:p>
          <a:p>
            <a:r>
              <a:rPr lang="en-US" b="1" dirty="0" err="1">
                <a:solidFill>
                  <a:srgbClr val="0070C0"/>
                </a:solidFill>
                <a:latin typeface="Courier New"/>
                <a:cs typeface="Courier New"/>
              </a:rPr>
              <a:t>tr</a:t>
            </a:r>
            <a:r>
              <a:rPr lang="en-US" b="1" dirty="0" err="1">
                <a:solidFill>
                  <a:schemeClr val="accent6">
                    <a:lumMod val="75000"/>
                  </a:schemeClr>
                </a:solidFill>
                <a:latin typeface="Courier New"/>
                <a:cs typeface="Courier New"/>
              </a:rPr>
              <a:t>:nth-child</a:t>
            </a:r>
            <a:r>
              <a:rPr lang="en-US" b="1" dirty="0">
                <a:solidFill>
                  <a:schemeClr val="accent6">
                    <a:lumMod val="75000"/>
                  </a:schemeClr>
                </a:solidFill>
                <a:latin typeface="Courier New"/>
                <a:cs typeface="Courier New"/>
              </a:rPr>
              <a:t>(</a:t>
            </a:r>
            <a:r>
              <a:rPr lang="en-US" b="1" dirty="0">
                <a:solidFill>
                  <a:schemeClr val="tx1"/>
                </a:solidFill>
                <a:latin typeface="Courier New"/>
                <a:cs typeface="Courier New"/>
              </a:rPr>
              <a:t>odd</a:t>
            </a:r>
            <a:r>
              <a:rPr lang="en-US" b="1" dirty="0">
                <a:solidFill>
                  <a:schemeClr val="accent6">
                    <a:lumMod val="75000"/>
                  </a:schemeClr>
                </a:solidFill>
                <a:latin typeface="Courier New"/>
                <a:cs typeface="Courier New"/>
              </a:rPr>
              <a:t>)</a:t>
            </a:r>
            <a:r>
              <a:rPr lang="en-US" b="1" dirty="0">
                <a:solidFill>
                  <a:srgbClr val="0070C0"/>
                </a:solidFill>
                <a:latin typeface="Courier New"/>
                <a:cs typeface="Courier New"/>
              </a:rPr>
              <a:t> td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background</a:t>
            </a:r>
            <a:r>
              <a:rPr lang="en-US" b="1" dirty="0">
                <a:solidFill>
                  <a:schemeClr val="tx1"/>
                </a:solidFill>
                <a:latin typeface="Courier New"/>
                <a:cs typeface="Courier New"/>
              </a:rPr>
              <a:t>: #CCC; }</a:t>
            </a:r>
          </a:p>
          <a:p>
            <a:r>
              <a:rPr lang="en-US" b="1" dirty="0" err="1">
                <a:solidFill>
                  <a:srgbClr val="0070C0"/>
                </a:solidFill>
                <a:latin typeface="Courier New"/>
                <a:cs typeface="Courier New"/>
              </a:rPr>
              <a:t>tr</a:t>
            </a:r>
            <a:r>
              <a:rPr lang="en-US" b="1" dirty="0" err="1">
                <a:solidFill>
                  <a:schemeClr val="accent6">
                    <a:lumMod val="75000"/>
                  </a:schemeClr>
                </a:solidFill>
                <a:latin typeface="Courier New"/>
                <a:cs typeface="Courier New"/>
              </a:rPr>
              <a:t>:nth-child</a:t>
            </a:r>
            <a:r>
              <a:rPr lang="en-US" b="1" dirty="0">
                <a:solidFill>
                  <a:schemeClr val="accent6">
                    <a:lumMod val="75000"/>
                  </a:schemeClr>
                </a:solidFill>
                <a:latin typeface="Courier New"/>
                <a:cs typeface="Courier New"/>
              </a:rPr>
              <a:t>(</a:t>
            </a:r>
            <a:r>
              <a:rPr lang="en-US" b="1" dirty="0">
                <a:solidFill>
                  <a:schemeClr val="tx1"/>
                </a:solidFill>
                <a:latin typeface="Courier New"/>
                <a:cs typeface="Courier New"/>
              </a:rPr>
              <a:t>even</a:t>
            </a:r>
            <a:r>
              <a:rPr lang="en-US" b="1" dirty="0">
                <a:solidFill>
                  <a:schemeClr val="accent6">
                    <a:lumMod val="75000"/>
                  </a:schemeClr>
                </a:solidFill>
                <a:latin typeface="Courier New"/>
                <a:cs typeface="Courier New"/>
              </a:rPr>
              <a:t>)</a:t>
            </a:r>
            <a:r>
              <a:rPr lang="en-US" b="1" dirty="0">
                <a:solidFill>
                  <a:srgbClr val="0070C0"/>
                </a:solidFill>
                <a:latin typeface="Courier New"/>
                <a:cs typeface="Courier New"/>
              </a:rPr>
              <a:t> td </a:t>
            </a:r>
            <a:r>
              <a:rPr lang="en-US" b="1" dirty="0">
                <a:solidFill>
                  <a:schemeClr val="tx1"/>
                </a:solidFill>
                <a:latin typeface="Courier New"/>
                <a:cs typeface="Courier New"/>
              </a:rPr>
              <a:t>{ </a:t>
            </a:r>
            <a:r>
              <a:rPr lang="en-US" b="1" dirty="0">
                <a:solidFill>
                  <a:srgbClr val="C00000"/>
                </a:solidFill>
                <a:latin typeface="Courier New"/>
                <a:cs typeface="Courier New"/>
              </a:rPr>
              <a:t>background</a:t>
            </a:r>
            <a:r>
              <a:rPr lang="en-US" b="1" dirty="0">
                <a:solidFill>
                  <a:schemeClr val="tx1"/>
                </a:solidFill>
                <a:latin typeface="Courier New"/>
                <a:cs typeface="Courier New"/>
              </a:rPr>
              <a:t>: #888; }</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Pseudo-classes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6948264" y="933710"/>
            <a:ext cx="1733550" cy="2295525"/>
          </a:xfrm>
          <a:prstGeom prst="rect">
            <a:avLst/>
          </a:prstGeom>
        </p:spPr>
      </p:pic>
    </p:spTree>
    <p:extLst>
      <p:ext uri="{BB962C8B-B14F-4D97-AF65-F5344CB8AC3E}">
        <p14:creationId xmlns:p14="http://schemas.microsoft.com/office/powerpoint/2010/main" val="37505507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Pseudo-classes style parts of the document</a:t>
            </a:r>
            <a:endParaRPr lang="fr-FR" dirty="0" smtClean="0">
              <a:ea typeface="ＭＳ Ｐゴシック" pitchFamily="34" charset="-128"/>
            </a:endParaRPr>
          </a:p>
          <a:p>
            <a:pPr marL="914400" lvl="1" indent="-457200">
              <a:lnSpc>
                <a:spcPct val="90000"/>
              </a:lnSpc>
              <a:spcBef>
                <a:spcPts val="672"/>
              </a:spcBef>
            </a:pPr>
            <a:r>
              <a:rPr lang="fr-FR" dirty="0" smtClean="0">
                <a:ea typeface="ＭＳ Ｐゴシック" pitchFamily="34" charset="-128"/>
              </a:rPr>
              <a:t>First </a:t>
            </a:r>
            <a:r>
              <a:rPr lang="fr-FR" dirty="0" err="1" smtClean="0">
                <a:ea typeface="ＭＳ Ｐゴシック" pitchFamily="34" charset="-128"/>
              </a:rPr>
              <a:t>letter</a:t>
            </a:r>
            <a:r>
              <a:rPr lang="fr-FR" dirty="0" smtClean="0">
                <a:ea typeface="ＭＳ Ｐゴシック" pitchFamily="34" charset="-128"/>
              </a:rPr>
              <a:t> of a </a:t>
            </a:r>
            <a:r>
              <a:rPr lang="fr-FR" dirty="0" err="1" smtClean="0">
                <a:ea typeface="ＭＳ Ｐゴシック" pitchFamily="34" charset="-128"/>
              </a:rPr>
              <a:t>paragraph</a:t>
            </a:r>
            <a:endParaRPr lang="fr-FR" dirty="0" smtClean="0">
              <a:ea typeface="ＭＳ Ｐゴシック" pitchFamily="34" charset="-128"/>
            </a:endParaRPr>
          </a:p>
          <a:p>
            <a:pPr marL="914400" lvl="1" indent="-457200">
              <a:lnSpc>
                <a:spcPct val="90000"/>
              </a:lnSpc>
              <a:spcBef>
                <a:spcPts val="672"/>
              </a:spcBef>
            </a:pPr>
            <a:r>
              <a:rPr lang="fr-FR" dirty="0" smtClean="0">
                <a:ea typeface="ＭＳ Ｐゴシック" pitchFamily="34" charset="-128"/>
              </a:rPr>
              <a:t>Style </a:t>
            </a:r>
            <a:r>
              <a:rPr lang="fr-FR" dirty="0" err="1" smtClean="0">
                <a:ea typeface="ＭＳ Ｐゴシック" pitchFamily="34" charset="-128"/>
              </a:rPr>
              <a:t>before</a:t>
            </a:r>
            <a:r>
              <a:rPr lang="fr-FR" dirty="0" smtClean="0">
                <a:ea typeface="ＭＳ Ｐゴシック" pitchFamily="34" charset="-128"/>
              </a:rPr>
              <a:t>/</a:t>
            </a:r>
            <a:r>
              <a:rPr lang="fr-FR" dirty="0" err="1" smtClean="0">
                <a:ea typeface="ＭＳ Ｐゴシック" pitchFamily="34" charset="-128"/>
              </a:rPr>
              <a:t>after</a:t>
            </a:r>
            <a:r>
              <a:rPr lang="fr-FR" dirty="0" smtClean="0">
                <a:ea typeface="ＭＳ Ｐゴシック" pitchFamily="34" charset="-128"/>
              </a:rPr>
              <a:t> an </a:t>
            </a:r>
            <a:r>
              <a:rPr lang="fr-FR" dirty="0" err="1" smtClean="0">
                <a:ea typeface="ＭＳ Ｐゴシック" pitchFamily="34" charset="-128"/>
              </a:rPr>
              <a:t>element</a:t>
            </a:r>
            <a:endParaRPr lang="fr-FR" dirty="0" smtClean="0">
              <a:ea typeface="ＭＳ Ｐゴシック" pitchFamily="34" charset="-128"/>
            </a:endParaRPr>
          </a:p>
          <a:p>
            <a:pPr marL="457200" lvl="1" indent="0">
              <a:lnSpc>
                <a:spcPct val="90000"/>
              </a:lnSpc>
              <a:spcBef>
                <a:spcPts val="672"/>
              </a:spcBef>
              <a:buNone/>
            </a:pPr>
            <a:endParaRPr lang="fr-FR" dirty="0">
              <a:ea typeface="ＭＳ Ｐゴシック" pitchFamily="34" charset="-128"/>
            </a:endParaRPr>
          </a:p>
          <a:p>
            <a:pPr marL="514350" indent="-457200">
              <a:lnSpc>
                <a:spcPct val="90000"/>
              </a:lnSpc>
              <a:spcBef>
                <a:spcPts val="672"/>
              </a:spcBef>
            </a:pPr>
            <a:endParaRPr lang="fr-FR" dirty="0" smtClean="0">
              <a:ea typeface="ＭＳ Ｐゴシック" pitchFamily="34" charset="-128"/>
            </a:endParaRPr>
          </a:p>
          <a:p>
            <a:pPr marL="514350" indent="-457200">
              <a:lnSpc>
                <a:spcPct val="90000"/>
              </a:lnSpc>
              <a:spcBef>
                <a:spcPts val="672"/>
              </a:spcBef>
            </a:pPr>
            <a:r>
              <a:rPr lang="fr-FR" dirty="0" smtClean="0">
                <a:ea typeface="ＭＳ Ｐゴシック" pitchFamily="34" charset="-128"/>
              </a:rPr>
              <a:t>Global </a:t>
            </a:r>
            <a:r>
              <a:rPr lang="fr-FR" dirty="0" err="1" smtClean="0">
                <a:ea typeface="ＭＳ Ｐゴシック" pitchFamily="34" charset="-128"/>
              </a:rPr>
              <a:t>syntax</a:t>
            </a:r>
            <a:r>
              <a:rPr lang="fr-FR" dirty="0" smtClean="0">
                <a:ea typeface="ＭＳ Ｐゴシック" pitchFamily="34" charset="-128"/>
              </a:rPr>
              <a:t> : </a:t>
            </a:r>
            <a:r>
              <a:rPr lang="fr-FR" b="1" dirty="0" err="1" smtClean="0">
                <a:latin typeface="Courier New" panose="02070309020205020404" pitchFamily="49" charset="0"/>
                <a:ea typeface="ＭＳ Ｐゴシック" pitchFamily="34" charset="-128"/>
                <a:cs typeface="Courier New" panose="02070309020205020404" pitchFamily="49" charset="0"/>
              </a:rPr>
              <a:t>element</a:t>
            </a:r>
            <a:r>
              <a:rPr lang="fr-FR" b="1" dirty="0" smtClean="0">
                <a:latin typeface="Courier New" panose="02070309020205020404" pitchFamily="49" charset="0"/>
                <a:ea typeface="ＭＳ Ｐゴシック" pitchFamily="34" charset="-128"/>
                <a:cs typeface="Courier New" panose="02070309020205020404" pitchFamily="49" charset="0"/>
              </a:rPr>
              <a:t>::</a:t>
            </a:r>
            <a:r>
              <a:rPr lang="fr-FR" b="1" dirty="0" err="1" smtClean="0">
                <a:latin typeface="Courier New" panose="02070309020205020404" pitchFamily="49" charset="0"/>
                <a:ea typeface="ＭＳ Ｐゴシック" pitchFamily="34" charset="-128"/>
                <a:cs typeface="Courier New" panose="02070309020205020404" pitchFamily="49" charset="0"/>
              </a:rPr>
              <a:t>pseudoelement</a:t>
            </a:r>
            <a:endParaRPr lang="fr-FR" b="1" dirty="0" smtClean="0">
              <a:latin typeface="Courier New" panose="02070309020205020404" pitchFamily="49" charset="0"/>
              <a:ea typeface="ＭＳ Ｐゴシック" pitchFamily="34" charset="-128"/>
              <a:cs typeface="Courier New" panose="02070309020205020404" pitchFamily="49" charset="0"/>
            </a:endParaRPr>
          </a:p>
          <a:p>
            <a:pPr marL="914400" lvl="1" indent="-457200">
              <a:lnSpc>
                <a:spcPct val="90000"/>
              </a:lnSpc>
              <a:spcBef>
                <a:spcPts val="672"/>
              </a:spcBef>
            </a:pP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a:t>
            </a:r>
            <a:r>
              <a:rPr lang="fr-FR" dirty="0" err="1" smtClean="0">
                <a:ea typeface="ＭＳ Ｐゴシック" pitchFamily="34" charset="-128"/>
              </a:rPr>
              <a:t>elements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Pseudo-classes &amp; </a:t>
            </a:r>
            <a:r>
              <a:rPr lang="fr-FR" dirty="0" err="1" smtClean="0">
                <a:ea typeface="ＭＳ Ｐゴシック" pitchFamily="34" charset="-128"/>
              </a:rPr>
              <a:t>elements</a:t>
            </a:r>
            <a:endParaRPr lang="fr-FR" dirty="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491214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a:t>
            </a:r>
            <a:r>
              <a:rPr lang="fr-FR" dirty="0" err="1" smtClean="0">
                <a:ea typeface="ＭＳ Ｐゴシック" pitchFamily="34" charset="-128"/>
              </a:rPr>
              <a:t>elements</a:t>
            </a:r>
            <a:endParaRPr lang="fr-FR" dirty="0" smtClean="0">
              <a:ea typeface="ＭＳ Ｐゴシック" pitchFamily="34" charset="-128"/>
            </a:endParaRPr>
          </a:p>
        </p:txBody>
      </p:sp>
      <p:sp>
        <p:nvSpPr>
          <p:cNvPr id="21540" name="Espace réservé du contenu 1"/>
          <p:cNvSpPr>
            <a:spLocks noGrp="1"/>
          </p:cNvSpPr>
          <p:nvPr>
            <p:ph sz="quarter" idx="13"/>
          </p:nvPr>
        </p:nvSpPr>
        <p:spPr/>
        <p:txBody>
          <a:bodyPr/>
          <a:lstStyle/>
          <a:p>
            <a:r>
              <a:rPr lang="fr-FR" dirty="0">
                <a:ea typeface="ＭＳ Ｐゴシック" pitchFamily="34" charset="-128"/>
              </a:rPr>
              <a:t>How to CSS</a:t>
            </a:r>
          </a:p>
        </p:txBody>
      </p:sp>
      <p:sp>
        <p:nvSpPr>
          <p:cNvPr id="2" name="Espace réservé du contenu 1"/>
          <p:cNvSpPr>
            <a:spLocks noGrp="1"/>
          </p:cNvSpPr>
          <p:nvPr>
            <p:ph idx="1"/>
          </p:nvPr>
        </p:nvSpPr>
        <p:spPr/>
        <p:txBody>
          <a:bodyPr/>
          <a:lstStyle/>
          <a:p>
            <a:r>
              <a:rPr lang="fr-FR" dirty="0" smtClean="0"/>
              <a:t>CSS pseudo-classes </a:t>
            </a:r>
            <a:r>
              <a:rPr lang="fr-FR" dirty="0" err="1" smtClean="0"/>
              <a:t>overview</a:t>
            </a:r>
            <a:endParaRPr lang="fr-FR" sz="2800" dirty="0"/>
          </a:p>
        </p:txBody>
      </p:sp>
      <p:graphicFrame>
        <p:nvGraphicFramePr>
          <p:cNvPr id="7" name="Espace réservé du contenu 4"/>
          <p:cNvGraphicFramePr>
            <a:graphicFrameLocks/>
          </p:cNvGraphicFramePr>
          <p:nvPr>
            <p:extLst/>
          </p:nvPr>
        </p:nvGraphicFramePr>
        <p:xfrm>
          <a:off x="457200" y="1849388"/>
          <a:ext cx="8363272" cy="1853975"/>
        </p:xfrm>
        <a:graphic>
          <a:graphicData uri="http://schemas.openxmlformats.org/drawingml/2006/table">
            <a:tbl>
              <a:tblPr firstRow="1" bandRow="1">
                <a:tableStyleId>{5C22544A-7EE6-4342-B048-85BDC9FD1C3A}</a:tableStyleId>
              </a:tblPr>
              <a:tblGrid>
                <a:gridCol w="1810544"/>
                <a:gridCol w="6552728"/>
              </a:tblGrid>
              <a:tr h="370795">
                <a:tc>
                  <a:txBody>
                    <a:bodyPr/>
                    <a:lstStyle/>
                    <a:p>
                      <a:r>
                        <a:rPr lang="fr-FR" sz="1800" dirty="0" err="1" smtClean="0"/>
                        <a:t>Selector</a:t>
                      </a:r>
                      <a:endParaRPr lang="fr-FR" sz="1800" dirty="0"/>
                    </a:p>
                  </a:txBody>
                  <a:tcPr marT="45714" marB="45714"/>
                </a:tc>
                <a:tc>
                  <a:txBody>
                    <a:bodyPr/>
                    <a:lstStyle/>
                    <a:p>
                      <a:r>
                        <a:rPr lang="fr-FR" sz="1800" dirty="0" err="1" smtClean="0"/>
                        <a:t>Targets</a:t>
                      </a:r>
                      <a:endParaRPr lang="fr-FR" sz="1800" dirty="0"/>
                    </a:p>
                  </a:txBody>
                  <a:tcPr marT="45714" marB="45714"/>
                </a:tc>
              </a:tr>
              <a:tr h="370795">
                <a:tc>
                  <a:txBody>
                    <a:bodyPr/>
                    <a:lstStyle/>
                    <a:p>
                      <a:r>
                        <a:rPr lang="fr-FR" sz="1800" b="1" dirty="0" smtClean="0"/>
                        <a:t>E::first-letter</a:t>
                      </a:r>
                      <a:endParaRPr lang="fr-FR" sz="1800" b="1" dirty="0"/>
                    </a:p>
                  </a:txBody>
                  <a:tcPr marT="45714" marB="45714"/>
                </a:tc>
                <a:tc>
                  <a:txBody>
                    <a:bodyPr/>
                    <a:lstStyle/>
                    <a:p>
                      <a:r>
                        <a:rPr lang="fr-FR" sz="1800" dirty="0" smtClean="0"/>
                        <a:t>First</a:t>
                      </a:r>
                      <a:r>
                        <a:rPr lang="fr-FR" sz="1800" baseline="0" dirty="0" smtClean="0"/>
                        <a:t> </a:t>
                      </a:r>
                      <a:r>
                        <a:rPr lang="fr-FR" sz="1800" baseline="0" dirty="0" err="1" smtClean="0"/>
                        <a:t>letter</a:t>
                      </a:r>
                      <a:r>
                        <a:rPr lang="fr-FR" sz="1800" baseline="0" dirty="0" smtClean="0"/>
                        <a:t> of </a:t>
                      </a:r>
                      <a:r>
                        <a:rPr lang="fr-FR" sz="1800" dirty="0" smtClean="0"/>
                        <a:t>all </a:t>
                      </a:r>
                      <a:r>
                        <a:rPr lang="fr-FR" sz="1800" b="1" dirty="0" smtClean="0"/>
                        <a:t>E</a:t>
                      </a:r>
                      <a:r>
                        <a:rPr lang="fr-FR" sz="1800" dirty="0" smtClean="0"/>
                        <a:t> </a:t>
                      </a:r>
                      <a:r>
                        <a:rPr lang="fr-FR" sz="1800" dirty="0" err="1" smtClean="0"/>
                        <a:t>elements</a:t>
                      </a:r>
                      <a:endParaRPr lang="fr-FR" sz="1800" dirty="0"/>
                    </a:p>
                  </a:txBody>
                  <a:tcPr marT="45714" marB="45714"/>
                </a:tc>
              </a:tr>
              <a:tr h="370795">
                <a:tc>
                  <a:txBody>
                    <a:bodyPr/>
                    <a:lstStyle/>
                    <a:p>
                      <a:r>
                        <a:rPr lang="fr-FR" sz="1800" b="1" dirty="0" smtClean="0"/>
                        <a:t>E::first-line</a:t>
                      </a:r>
                      <a:endParaRPr lang="fr-FR" sz="1800" b="1" dirty="0"/>
                    </a:p>
                  </a:txBody>
                  <a:tcPr marT="45714" marB="45714"/>
                </a:tc>
                <a:tc>
                  <a:txBody>
                    <a:bodyPr/>
                    <a:lstStyle/>
                    <a:p>
                      <a:r>
                        <a:rPr lang="fr-FR" sz="1800" baseline="0" dirty="0" smtClean="0"/>
                        <a:t>First line of all </a:t>
                      </a:r>
                      <a:r>
                        <a:rPr lang="fr-FR" sz="1800" b="1" baseline="0" dirty="0" smtClean="0"/>
                        <a:t>E</a:t>
                      </a:r>
                      <a:r>
                        <a:rPr lang="fr-FR" sz="1800" baseline="0" dirty="0" smtClean="0"/>
                        <a:t> </a:t>
                      </a:r>
                      <a:r>
                        <a:rPr lang="fr-FR" sz="1800" baseline="0" dirty="0" err="1" smtClean="0"/>
                        <a:t>elements</a:t>
                      </a:r>
                      <a:endParaRPr lang="fr-FR" sz="1800" dirty="0"/>
                    </a:p>
                  </a:txBody>
                  <a:tcPr marT="45714" marB="45714"/>
                </a:tc>
              </a:tr>
              <a:tr h="370795">
                <a:tc>
                  <a:txBody>
                    <a:bodyPr/>
                    <a:lstStyle/>
                    <a:p>
                      <a:r>
                        <a:rPr lang="fr-FR" sz="1800" b="1" dirty="0" smtClean="0"/>
                        <a:t>E::before</a:t>
                      </a:r>
                      <a:endParaRPr lang="fr-FR" sz="1800" b="1" dirty="0"/>
                    </a:p>
                  </a:txBody>
                  <a:tcPr marT="45714" marB="45714"/>
                </a:tc>
                <a:tc>
                  <a:txBody>
                    <a:bodyPr/>
                    <a:lstStyle/>
                    <a:p>
                      <a:r>
                        <a:rPr lang="fr-FR" sz="1800" dirty="0" smtClean="0"/>
                        <a:t>A</a:t>
                      </a:r>
                      <a:r>
                        <a:rPr lang="fr-FR" sz="1800" baseline="0" dirty="0" smtClean="0"/>
                        <a:t> "</a:t>
                      </a:r>
                      <a:r>
                        <a:rPr lang="fr-FR" sz="1800" baseline="0" dirty="0" err="1" smtClean="0"/>
                        <a:t>virtual</a:t>
                      </a:r>
                      <a:r>
                        <a:rPr lang="fr-FR" sz="1800" baseline="0" dirty="0" smtClean="0"/>
                        <a:t>" </a:t>
                      </a:r>
                      <a:r>
                        <a:rPr lang="fr-FR" sz="1800" baseline="0" dirty="0" err="1" smtClean="0"/>
                        <a:t>generated</a:t>
                      </a:r>
                      <a:r>
                        <a:rPr lang="fr-FR" sz="1800" baseline="0" dirty="0" smtClean="0"/>
                        <a:t> </a:t>
                      </a:r>
                      <a:r>
                        <a:rPr lang="fr-FR" sz="1800" baseline="0" dirty="0" err="1" smtClean="0"/>
                        <a:t>element</a:t>
                      </a:r>
                      <a:r>
                        <a:rPr lang="fr-FR" sz="1800" baseline="0" dirty="0" smtClean="0"/>
                        <a:t> </a:t>
                      </a:r>
                      <a:r>
                        <a:rPr lang="fr-FR" sz="1800" baseline="0" dirty="0" err="1" smtClean="0"/>
                        <a:t>before</a:t>
                      </a:r>
                      <a:r>
                        <a:rPr lang="fr-FR" sz="1800" dirty="0" smtClean="0"/>
                        <a:t> </a:t>
                      </a:r>
                      <a:r>
                        <a:rPr lang="fr-FR" sz="1800" dirty="0" err="1" smtClean="0"/>
                        <a:t>every</a:t>
                      </a:r>
                      <a:r>
                        <a:rPr lang="fr-FR" sz="1800" dirty="0" smtClean="0"/>
                        <a:t> </a:t>
                      </a:r>
                      <a:r>
                        <a:rPr lang="fr-FR" sz="1800" b="1" dirty="0" smtClean="0"/>
                        <a:t>E</a:t>
                      </a:r>
                      <a:r>
                        <a:rPr lang="fr-FR" sz="1800" dirty="0" smtClean="0"/>
                        <a:t> </a:t>
                      </a:r>
                      <a:r>
                        <a:rPr lang="fr-FR" sz="1800" dirty="0" err="1" smtClean="0"/>
                        <a:t>elements</a:t>
                      </a:r>
                      <a:endParaRPr lang="fr-FR" sz="1800" b="1" dirty="0"/>
                    </a:p>
                  </a:txBody>
                  <a:tcPr marT="45714" marB="45714"/>
                </a:tc>
              </a:tr>
              <a:tr h="370795">
                <a:tc>
                  <a:txBody>
                    <a:bodyPr/>
                    <a:lstStyle/>
                    <a:p>
                      <a:r>
                        <a:rPr lang="fr-FR" sz="1800" b="1" dirty="0" smtClean="0"/>
                        <a:t>E:after</a:t>
                      </a:r>
                      <a:endParaRPr lang="fr-FR" sz="1800" b="1" dirty="0"/>
                    </a:p>
                  </a:txBody>
                  <a:tcPr marT="45714" marB="45714"/>
                </a:tc>
                <a:tc>
                  <a:txBody>
                    <a:bodyPr/>
                    <a:lstStyle/>
                    <a:p>
                      <a:r>
                        <a:rPr lang="fr-FR" sz="1800" dirty="0" smtClean="0"/>
                        <a:t>A</a:t>
                      </a:r>
                      <a:r>
                        <a:rPr lang="fr-FR" sz="1800" baseline="0" dirty="0" smtClean="0"/>
                        <a:t> "</a:t>
                      </a:r>
                      <a:r>
                        <a:rPr lang="fr-FR" sz="1800" baseline="0" dirty="0" err="1" smtClean="0"/>
                        <a:t>virtual</a:t>
                      </a:r>
                      <a:r>
                        <a:rPr lang="fr-FR" sz="1800" baseline="0" dirty="0" smtClean="0"/>
                        <a:t>" </a:t>
                      </a:r>
                      <a:r>
                        <a:rPr lang="fr-FR" sz="1800" baseline="0" dirty="0" err="1" smtClean="0"/>
                        <a:t>generated</a:t>
                      </a:r>
                      <a:r>
                        <a:rPr lang="fr-FR" sz="1800" baseline="0" dirty="0" smtClean="0"/>
                        <a:t> </a:t>
                      </a:r>
                      <a:r>
                        <a:rPr lang="fr-FR" sz="1800" baseline="0" dirty="0" err="1" smtClean="0"/>
                        <a:t>element</a:t>
                      </a:r>
                      <a:r>
                        <a:rPr lang="fr-FR" sz="1800" baseline="0" dirty="0" smtClean="0"/>
                        <a:t> </a:t>
                      </a:r>
                      <a:r>
                        <a:rPr lang="fr-FR" sz="1800" baseline="0" dirty="0" err="1" smtClean="0"/>
                        <a:t>after</a:t>
                      </a:r>
                      <a:r>
                        <a:rPr lang="fr-FR" sz="1800" baseline="0" dirty="0" smtClean="0"/>
                        <a:t> </a:t>
                      </a:r>
                      <a:r>
                        <a:rPr lang="fr-FR" sz="1800" dirty="0" err="1" smtClean="0"/>
                        <a:t>every</a:t>
                      </a:r>
                      <a:r>
                        <a:rPr lang="fr-FR" sz="1800" dirty="0" smtClean="0"/>
                        <a:t> </a:t>
                      </a:r>
                      <a:r>
                        <a:rPr lang="fr-FR" sz="1800" b="1" dirty="0" smtClean="0"/>
                        <a:t>E</a:t>
                      </a:r>
                      <a:r>
                        <a:rPr lang="fr-FR" sz="1800" dirty="0" smtClean="0"/>
                        <a:t> </a:t>
                      </a:r>
                      <a:r>
                        <a:rPr lang="fr-FR" sz="1800" dirty="0" err="1" smtClean="0"/>
                        <a:t>elements</a:t>
                      </a:r>
                      <a:endParaRPr lang="fr-FR" sz="1800" b="1" dirty="0"/>
                    </a:p>
                  </a:txBody>
                  <a:tcPr marT="45714" marB="45714"/>
                </a:tc>
              </a:tr>
            </a:tbl>
          </a:graphicData>
        </a:graphic>
      </p:graphicFrame>
      <p:pic>
        <p:nvPicPr>
          <p:cNvPr id="8194" name="Picture 2" descr="D:\Users\Renaud\Desktop\StageFinEtudesSupinfo\Icons-New\v3\Min\Focu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7589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3" y="2209428"/>
            <a:ext cx="5832648" cy="2448272"/>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p</a:t>
            </a:r>
            <a:r>
              <a:rPr lang="en-US" b="1" dirty="0">
                <a:solidFill>
                  <a:schemeClr val="accent6">
                    <a:lumMod val="75000"/>
                  </a:schemeClr>
                </a:solidFill>
                <a:latin typeface="Courier New"/>
                <a:cs typeface="Courier New"/>
              </a:rPr>
              <a:t>::first-letter</a:t>
            </a:r>
            <a:r>
              <a:rPr lang="en-US" b="1" dirty="0">
                <a:solidFill>
                  <a:srgbClr val="0070C0"/>
                </a:solidFill>
                <a:latin typeface="Courier New"/>
                <a:cs typeface="Courier New"/>
              </a:rPr>
              <a:t> </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font-size</a:t>
            </a:r>
            <a:r>
              <a:rPr lang="en-US" b="1" dirty="0">
                <a:solidFill>
                  <a:schemeClr val="tx1"/>
                </a:solidFill>
                <a:latin typeface="Courier New"/>
                <a:cs typeface="Courier New"/>
              </a:rPr>
              <a:t>: 24px;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a:solidFill>
                  <a:schemeClr val="tx1"/>
                </a:solidFill>
                <a:latin typeface="Courier New"/>
                <a:cs typeface="Courier New"/>
              </a:rPr>
              <a:t>: </a:t>
            </a:r>
            <a:r>
              <a:rPr lang="en-US" b="1" dirty="0" err="1">
                <a:solidFill>
                  <a:schemeClr val="tx1"/>
                </a:solidFill>
                <a:latin typeface="Courier New"/>
                <a:cs typeface="Courier New"/>
              </a:rPr>
              <a:t>whitesmoke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text-shadow</a:t>
            </a:r>
            <a:r>
              <a:rPr lang="en-US" b="1" dirty="0">
                <a:solidFill>
                  <a:schemeClr val="tx1"/>
                </a:solidFill>
                <a:latin typeface="Courier New"/>
                <a:cs typeface="Courier New"/>
              </a:rPr>
              <a:t>: 0px </a:t>
            </a:r>
            <a:r>
              <a:rPr lang="en-US" b="1" dirty="0" err="1">
                <a:solidFill>
                  <a:schemeClr val="tx1"/>
                </a:solidFill>
                <a:latin typeface="Courier New"/>
                <a:cs typeface="Courier New"/>
              </a:rPr>
              <a:t>0px</a:t>
            </a:r>
            <a:r>
              <a:rPr lang="en-US" b="1" dirty="0">
                <a:solidFill>
                  <a:schemeClr val="tx1"/>
                </a:solidFill>
                <a:latin typeface="Courier New"/>
                <a:cs typeface="Courier New"/>
              </a:rPr>
              <a:t> 2px black,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1px </a:t>
            </a:r>
            <a:r>
              <a:rPr lang="en-US" b="1" dirty="0" err="1">
                <a:solidFill>
                  <a:schemeClr val="tx1"/>
                </a:solidFill>
                <a:latin typeface="Courier New"/>
                <a:cs typeface="Courier New"/>
              </a:rPr>
              <a:t>1px</a:t>
            </a:r>
            <a:r>
              <a:rPr lang="en-US" b="1" dirty="0">
                <a:solidFill>
                  <a:schemeClr val="tx1"/>
                </a:solidFill>
                <a:latin typeface="Courier New"/>
                <a:cs typeface="Courier New"/>
              </a:rPr>
              <a:t> 2px black;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letter-spacing</a:t>
            </a:r>
            <a:r>
              <a:rPr lang="en-US" b="1" dirty="0">
                <a:solidFill>
                  <a:schemeClr val="tx1"/>
                </a:solidFill>
                <a:latin typeface="Courier New"/>
                <a:cs typeface="Courier New"/>
              </a:rPr>
              <a:t>: 2px; </a:t>
            </a:r>
            <a:endParaRPr lang="en-US" b="1" dirty="0" smtClean="0">
              <a:solidFill>
                <a:schemeClr val="tx1"/>
              </a:solidFill>
              <a:latin typeface="Courier New"/>
              <a:cs typeface="Courier New"/>
            </a:endParaRPr>
          </a:p>
          <a:p>
            <a:r>
              <a:rPr lang="en-US" b="1" dirty="0" smtClean="0">
                <a:solidFill>
                  <a:schemeClr val="tx1"/>
                </a:solidFill>
                <a:latin typeface="Courier New"/>
                <a:cs typeface="Courier New"/>
              </a:rPr>
              <a:t>}</a:t>
            </a:r>
            <a:endParaRPr lang="en-US" b="1" dirty="0">
              <a:solidFill>
                <a:schemeClr val="tx1"/>
              </a:solidFill>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a:t>
            </a:r>
            <a:r>
              <a:rPr lang="fr-FR" dirty="0" err="1" smtClean="0">
                <a:ea typeface="ＭＳ Ｐゴシック" pitchFamily="34" charset="-128"/>
              </a:rPr>
              <a:t>elements</a:t>
            </a:r>
            <a:r>
              <a:rPr lang="fr-FR" dirty="0" smtClean="0">
                <a:ea typeface="ＭＳ Ｐゴシック" pitchFamily="34" charset="-128"/>
              </a:rPr>
              <a:t>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9513" y="1129308"/>
            <a:ext cx="5832648" cy="368424"/>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0070C0"/>
                </a:solidFill>
                <a:latin typeface="Courier New"/>
                <a:cs typeface="Courier New"/>
              </a:rPr>
              <a:t>&lt;p&gt;</a:t>
            </a:r>
            <a:r>
              <a:rPr lang="fr-FR" b="1" dirty="0" err="1" smtClean="0">
                <a:solidFill>
                  <a:schemeClr val="tx1"/>
                </a:solidFill>
                <a:latin typeface="Courier New"/>
                <a:cs typeface="Courier New"/>
              </a:rPr>
              <a:t>Lorem</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ipsum</a:t>
            </a:r>
            <a:r>
              <a:rPr lang="fr-FR" b="1" dirty="0" smtClean="0">
                <a:solidFill>
                  <a:schemeClr val="tx1"/>
                </a:solidFill>
                <a:latin typeface="Courier New"/>
                <a:cs typeface="Courier New"/>
              </a:rPr>
              <a:t>...</a:t>
            </a:r>
            <a:r>
              <a:rPr lang="fr-FR" b="1" dirty="0" smtClean="0">
                <a:solidFill>
                  <a:srgbClr val="0070C0"/>
                </a:solidFill>
                <a:latin typeface="Courier New"/>
                <a:cs typeface="Courier New"/>
              </a:rPr>
              <a:t>&lt;/p&gt;</a:t>
            </a:r>
            <a:endParaRPr lang="en-US" b="1" dirty="0">
              <a:solidFill>
                <a:schemeClr val="tx1"/>
              </a:solidFill>
              <a:latin typeface="Courier New"/>
              <a:cs typeface="Courier New"/>
            </a:endParaRPr>
          </a:p>
        </p:txBody>
      </p:sp>
      <p:pic>
        <p:nvPicPr>
          <p:cNvPr id="2" name="Image 1"/>
          <p:cNvPicPr>
            <a:picLocks noChangeAspect="1"/>
          </p:cNvPicPr>
          <p:nvPr/>
        </p:nvPicPr>
        <p:blipFill>
          <a:blip r:embed="rId4"/>
          <a:stretch>
            <a:fillRect/>
          </a:stretch>
        </p:blipFill>
        <p:spPr>
          <a:xfrm>
            <a:off x="6228184" y="1287019"/>
            <a:ext cx="2447925" cy="309562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59356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r="15169" b="28305"/>
          <a:stretch/>
        </p:blipFill>
        <p:spPr>
          <a:xfrm>
            <a:off x="6228185" y="1276151"/>
            <a:ext cx="2448272" cy="309351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à coins arrondis 4"/>
          <p:cNvSpPr/>
          <p:nvPr/>
        </p:nvSpPr>
        <p:spPr>
          <a:xfrm>
            <a:off x="179513" y="2209428"/>
            <a:ext cx="5832648" cy="2448272"/>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en-US" b="1" dirty="0">
                <a:solidFill>
                  <a:srgbClr val="0070C0"/>
                </a:solidFill>
                <a:latin typeface="Courier New"/>
                <a:cs typeface="Courier New"/>
              </a:rPr>
              <a:t>p</a:t>
            </a:r>
            <a:r>
              <a:rPr lang="en-US" b="1" dirty="0">
                <a:solidFill>
                  <a:schemeClr val="accent6">
                    <a:lumMod val="75000"/>
                  </a:schemeClr>
                </a:solidFill>
                <a:latin typeface="Courier New"/>
                <a:cs typeface="Courier New"/>
              </a:rPr>
              <a:t>::</a:t>
            </a:r>
            <a:r>
              <a:rPr lang="en-US" b="1" dirty="0" smtClean="0">
                <a:solidFill>
                  <a:schemeClr val="accent6">
                    <a:lumMod val="75000"/>
                  </a:schemeClr>
                </a:solidFill>
                <a:latin typeface="Courier New"/>
                <a:cs typeface="Courier New"/>
              </a:rPr>
              <a:t>first-line</a:t>
            </a:r>
            <a:r>
              <a:rPr lang="en-US" b="1" dirty="0" smtClean="0">
                <a:solidFill>
                  <a:srgbClr val="0070C0"/>
                </a:solidFill>
                <a:latin typeface="Courier New"/>
                <a:cs typeface="Courier New"/>
              </a:rPr>
              <a:t> </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font-size</a:t>
            </a:r>
            <a:r>
              <a:rPr lang="en-US" b="1" dirty="0">
                <a:solidFill>
                  <a:schemeClr val="tx1"/>
                </a:solidFill>
                <a:latin typeface="Courier New"/>
                <a:cs typeface="Courier New"/>
              </a:rPr>
              <a:t>: 24px;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a:solidFill>
                  <a:schemeClr val="tx1"/>
                </a:solidFill>
                <a:latin typeface="Courier New"/>
                <a:cs typeface="Courier New"/>
              </a:rPr>
              <a:t>: </a:t>
            </a:r>
            <a:r>
              <a:rPr lang="en-US" b="1" dirty="0" err="1">
                <a:solidFill>
                  <a:schemeClr val="tx1"/>
                </a:solidFill>
                <a:latin typeface="Courier New"/>
                <a:cs typeface="Courier New"/>
              </a:rPr>
              <a:t>whitesmoke</a:t>
            </a:r>
            <a:r>
              <a:rPr lang="en-US" b="1" dirty="0">
                <a:solidFill>
                  <a:schemeClr val="tx1"/>
                </a:solidFill>
                <a:latin typeface="Courier New"/>
                <a:cs typeface="Courier New"/>
              </a:rPr>
              <a:t>;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text-shadow</a:t>
            </a:r>
            <a:r>
              <a:rPr lang="en-US" b="1" dirty="0">
                <a:solidFill>
                  <a:schemeClr val="tx1"/>
                </a:solidFill>
                <a:latin typeface="Courier New"/>
                <a:cs typeface="Courier New"/>
              </a:rPr>
              <a:t>: 0px </a:t>
            </a:r>
            <a:r>
              <a:rPr lang="en-US" b="1" dirty="0" err="1">
                <a:solidFill>
                  <a:schemeClr val="tx1"/>
                </a:solidFill>
                <a:latin typeface="Courier New"/>
                <a:cs typeface="Courier New"/>
              </a:rPr>
              <a:t>0px</a:t>
            </a:r>
            <a:r>
              <a:rPr lang="en-US" b="1" dirty="0">
                <a:solidFill>
                  <a:schemeClr val="tx1"/>
                </a:solidFill>
                <a:latin typeface="Courier New"/>
                <a:cs typeface="Courier New"/>
              </a:rPr>
              <a:t> 2px black,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1px </a:t>
            </a:r>
            <a:r>
              <a:rPr lang="en-US" b="1" dirty="0" err="1">
                <a:solidFill>
                  <a:schemeClr val="tx1"/>
                </a:solidFill>
                <a:latin typeface="Courier New"/>
                <a:cs typeface="Courier New"/>
              </a:rPr>
              <a:t>1px</a:t>
            </a:r>
            <a:r>
              <a:rPr lang="en-US" b="1" dirty="0">
                <a:solidFill>
                  <a:schemeClr val="tx1"/>
                </a:solidFill>
                <a:latin typeface="Courier New"/>
                <a:cs typeface="Courier New"/>
              </a:rPr>
              <a:t> 2px black;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letter-spacing</a:t>
            </a:r>
            <a:r>
              <a:rPr lang="en-US" b="1" dirty="0">
                <a:solidFill>
                  <a:schemeClr val="tx1"/>
                </a:solidFill>
                <a:latin typeface="Courier New"/>
                <a:cs typeface="Courier New"/>
              </a:rPr>
              <a:t>: 2px; </a:t>
            </a:r>
            <a:endParaRPr lang="en-US" b="1" dirty="0" smtClean="0">
              <a:solidFill>
                <a:schemeClr val="tx1"/>
              </a:solidFill>
              <a:latin typeface="Courier New"/>
              <a:cs typeface="Courier New"/>
            </a:endParaRPr>
          </a:p>
          <a:p>
            <a:r>
              <a:rPr lang="en-US" b="1" dirty="0" smtClean="0">
                <a:solidFill>
                  <a:schemeClr val="tx1"/>
                </a:solidFill>
                <a:latin typeface="Courier New"/>
                <a:cs typeface="Courier New"/>
              </a:rPr>
              <a:t>}</a:t>
            </a:r>
            <a:endParaRPr lang="en-US" b="1" dirty="0">
              <a:solidFill>
                <a:schemeClr val="tx1"/>
              </a:solidFill>
              <a:latin typeface="Courier New"/>
              <a:cs typeface="Courier New"/>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a:t>
            </a:r>
            <a:r>
              <a:rPr lang="fr-FR" dirty="0" err="1" smtClean="0">
                <a:ea typeface="ＭＳ Ｐゴシック" pitchFamily="34" charset="-128"/>
              </a:rPr>
              <a:t>elements</a:t>
            </a:r>
            <a:r>
              <a:rPr lang="fr-FR" dirty="0" smtClean="0">
                <a:ea typeface="ＭＳ Ｐゴシック" pitchFamily="34" charset="-128"/>
              </a:rPr>
              <a:t>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9513" y="1129308"/>
            <a:ext cx="5832648" cy="368424"/>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0070C0"/>
                </a:solidFill>
                <a:latin typeface="Courier New"/>
                <a:cs typeface="Courier New"/>
              </a:rPr>
              <a:t>&lt;p&gt;</a:t>
            </a:r>
            <a:r>
              <a:rPr lang="fr-FR" b="1" dirty="0" err="1" smtClean="0">
                <a:solidFill>
                  <a:schemeClr val="tx1"/>
                </a:solidFill>
                <a:latin typeface="Courier New"/>
                <a:cs typeface="Courier New"/>
              </a:rPr>
              <a:t>Lorem</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ipsum</a:t>
            </a:r>
            <a:r>
              <a:rPr lang="fr-FR" b="1" dirty="0" smtClean="0">
                <a:solidFill>
                  <a:schemeClr val="tx1"/>
                </a:solidFill>
                <a:latin typeface="Courier New"/>
                <a:cs typeface="Courier New"/>
              </a:rPr>
              <a:t>...</a:t>
            </a:r>
            <a:r>
              <a:rPr lang="fr-FR" b="1" dirty="0" smtClean="0">
                <a:solidFill>
                  <a:srgbClr val="0070C0"/>
                </a:solidFill>
                <a:latin typeface="Courier New"/>
                <a:cs typeface="Courier New"/>
              </a:rPr>
              <a:t>&lt;/p&gt;</a:t>
            </a:r>
            <a:endParaRPr lang="en-US" b="1" dirty="0">
              <a:solidFill>
                <a:schemeClr val="tx1"/>
              </a:solidFill>
              <a:latin typeface="Courier New"/>
              <a:cs typeface="Courier New"/>
            </a:endParaRPr>
          </a:p>
        </p:txBody>
      </p:sp>
    </p:spTree>
    <p:extLst>
      <p:ext uri="{BB962C8B-B14F-4D97-AF65-F5344CB8AC3E}">
        <p14:creationId xmlns:p14="http://schemas.microsoft.com/office/powerpoint/2010/main" val="3889557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4"/>
          <p:cNvSpPr/>
          <p:nvPr/>
        </p:nvSpPr>
        <p:spPr>
          <a:xfrm>
            <a:off x="179513" y="2281436"/>
            <a:ext cx="8473156" cy="2376264"/>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smtClean="0">
                <a:solidFill>
                  <a:srgbClr val="0070C0"/>
                </a:solidFill>
                <a:latin typeface="Courier New"/>
                <a:cs typeface="Courier New"/>
              </a:rPr>
              <a:t>h1 </a:t>
            </a:r>
            <a:r>
              <a:rPr lang="fr-FR" b="1" dirty="0" smtClean="0">
                <a:solidFill>
                  <a:schemeClr val="tx1"/>
                </a:solidFill>
                <a:latin typeface="Courier New"/>
                <a:cs typeface="Courier New"/>
              </a:rPr>
              <a:t>{</a:t>
            </a:r>
            <a:r>
              <a:rPr lang="fr-FR" b="1" dirty="0" smtClean="0">
                <a:solidFill>
                  <a:srgbClr val="0070C0"/>
                </a:solidFill>
                <a:latin typeface="Courier New"/>
                <a:cs typeface="Courier New"/>
              </a:rPr>
              <a:t> </a:t>
            </a:r>
            <a:r>
              <a:rPr lang="fr-FR" b="1" dirty="0" err="1" smtClean="0">
                <a:solidFill>
                  <a:srgbClr val="C00000"/>
                </a:solidFill>
                <a:latin typeface="Courier New"/>
                <a:cs typeface="Courier New"/>
              </a:rPr>
              <a:t>color</a:t>
            </a:r>
            <a:r>
              <a:rPr lang="fr-FR" b="1" dirty="0" smtClean="0">
                <a:solidFill>
                  <a:schemeClr val="tx1"/>
                </a:solidFill>
                <a:latin typeface="Courier New"/>
                <a:cs typeface="Courier New"/>
              </a:rPr>
              <a:t>: </a:t>
            </a:r>
            <a:r>
              <a:rPr lang="fr-FR" b="1" dirty="0" err="1" smtClean="0">
                <a:solidFill>
                  <a:schemeClr val="tx1"/>
                </a:solidFill>
                <a:latin typeface="Courier New"/>
                <a:cs typeface="Courier New"/>
              </a:rPr>
              <a:t>grey</a:t>
            </a:r>
            <a:r>
              <a:rPr lang="fr-FR" b="1" dirty="0" smtClean="0">
                <a:solidFill>
                  <a:schemeClr val="tx1"/>
                </a:solidFill>
                <a:latin typeface="Courier New"/>
                <a:cs typeface="Courier New"/>
              </a:rPr>
              <a:t>; }</a:t>
            </a:r>
          </a:p>
          <a:p>
            <a:endParaRPr lang="en-US" b="1" dirty="0">
              <a:solidFill>
                <a:srgbClr val="0070C0"/>
              </a:solidFill>
              <a:latin typeface="Courier New"/>
              <a:cs typeface="Courier New"/>
            </a:endParaRPr>
          </a:p>
          <a:p>
            <a:r>
              <a:rPr lang="en-US" b="1" dirty="0" smtClean="0">
                <a:solidFill>
                  <a:srgbClr val="0070C0"/>
                </a:solidFill>
                <a:latin typeface="Courier New"/>
                <a:cs typeface="Courier New"/>
              </a:rPr>
              <a:t>h1</a:t>
            </a:r>
            <a:r>
              <a:rPr lang="en-US" b="1" dirty="0">
                <a:solidFill>
                  <a:schemeClr val="accent6">
                    <a:lumMod val="75000"/>
                  </a:schemeClr>
                </a:solidFill>
                <a:latin typeface="Courier New"/>
                <a:cs typeface="Courier New"/>
              </a:rPr>
              <a:t>::before</a:t>
            </a:r>
            <a:r>
              <a:rPr lang="en-US" b="1" dirty="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content</a:t>
            </a:r>
            <a:r>
              <a:rPr lang="en-US" b="1" dirty="0">
                <a:solidFill>
                  <a:schemeClr val="tx1"/>
                </a:solidFill>
                <a:latin typeface="Courier New"/>
                <a:cs typeface="Courier New"/>
              </a:rPr>
              <a:t>: '\2660';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margin-right</a:t>
            </a:r>
            <a:r>
              <a:rPr lang="en-US" b="1" dirty="0">
                <a:solidFill>
                  <a:schemeClr val="tx1"/>
                </a:solidFill>
                <a:latin typeface="Courier New"/>
                <a:cs typeface="Courier New"/>
              </a:rPr>
              <a:t>: 5px; </a:t>
            </a:r>
            <a:r>
              <a:rPr lang="en-US" b="1" dirty="0" smtClean="0">
                <a:solidFill>
                  <a:schemeClr val="tx1"/>
                </a:solidFill>
                <a:latin typeface="Courier New"/>
                <a:cs typeface="Courier New"/>
              </a:rPr>
              <a:t>}</a:t>
            </a:r>
            <a:endParaRPr lang="en-US" b="1" dirty="0">
              <a:solidFill>
                <a:schemeClr val="tx1"/>
              </a:solidFill>
              <a:latin typeface="Courier New"/>
              <a:cs typeface="Courier New"/>
            </a:endParaRPr>
          </a:p>
          <a:p>
            <a:endParaRPr lang="en-US" b="1" dirty="0" smtClean="0">
              <a:solidFill>
                <a:srgbClr val="0070C0"/>
              </a:solidFill>
              <a:latin typeface="Courier New"/>
              <a:cs typeface="Courier New"/>
            </a:endParaRPr>
          </a:p>
          <a:p>
            <a:r>
              <a:rPr lang="en-US" b="1" dirty="0" smtClean="0">
                <a:solidFill>
                  <a:srgbClr val="0070C0"/>
                </a:solidFill>
                <a:latin typeface="Courier New"/>
                <a:cs typeface="Courier New"/>
              </a:rPr>
              <a:t>h1</a:t>
            </a:r>
            <a:r>
              <a:rPr lang="en-US" b="1" dirty="0">
                <a:solidFill>
                  <a:schemeClr val="accent6">
                    <a:lumMod val="75000"/>
                  </a:schemeClr>
                </a:solidFill>
                <a:latin typeface="Courier New"/>
                <a:cs typeface="Courier New"/>
              </a:rPr>
              <a:t>::after</a:t>
            </a:r>
            <a:r>
              <a:rPr lang="en-US" b="1" dirty="0">
                <a:solidFill>
                  <a:srgbClr val="0070C0"/>
                </a:solidFill>
                <a:latin typeface="Courier New"/>
                <a:cs typeface="Courier New"/>
              </a:rPr>
              <a:t> </a:t>
            </a:r>
            <a:r>
              <a:rPr lang="en-US" b="1" dirty="0" smtClean="0">
                <a:solidFill>
                  <a:srgbClr val="0070C0"/>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content</a:t>
            </a:r>
            <a:r>
              <a:rPr lang="en-US" b="1" dirty="0">
                <a:solidFill>
                  <a:schemeClr val="tx1"/>
                </a:solidFill>
                <a:latin typeface="Courier New"/>
                <a:cs typeface="Courier New"/>
              </a:rPr>
              <a:t>: '\2666';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margin-left</a:t>
            </a:r>
            <a:r>
              <a:rPr lang="en-US" b="1" dirty="0">
                <a:solidFill>
                  <a:schemeClr val="tx1"/>
                </a:solidFill>
                <a:latin typeface="Courier New"/>
                <a:cs typeface="Courier New"/>
              </a:rPr>
              <a:t>: 5px; </a:t>
            </a:r>
            <a:endParaRPr lang="en-US" b="1" dirty="0" smtClean="0">
              <a:solidFill>
                <a:schemeClr val="tx1"/>
              </a:solidFill>
              <a:latin typeface="Courier New"/>
              <a:cs typeface="Courier New"/>
            </a:endParaRPr>
          </a:p>
          <a:p>
            <a:r>
              <a:rPr lang="en-US" b="1" dirty="0">
                <a:solidFill>
                  <a:schemeClr val="tx1"/>
                </a:solidFill>
                <a:latin typeface="Courier New"/>
                <a:cs typeface="Courier New"/>
              </a:rPr>
              <a:t> </a:t>
            </a:r>
            <a:r>
              <a:rPr lang="en-US" b="1" dirty="0" smtClean="0">
                <a:solidFill>
                  <a:schemeClr val="tx1"/>
                </a:solidFill>
                <a:latin typeface="Courier New"/>
                <a:cs typeface="Courier New"/>
              </a:rPr>
              <a:t>            </a:t>
            </a:r>
            <a:r>
              <a:rPr lang="en-US" b="1" dirty="0" smtClean="0">
                <a:solidFill>
                  <a:srgbClr val="C00000"/>
                </a:solidFill>
                <a:latin typeface="Courier New"/>
                <a:cs typeface="Courier New"/>
              </a:rPr>
              <a:t>color</a:t>
            </a:r>
            <a:r>
              <a:rPr lang="en-US" b="1" dirty="0">
                <a:solidFill>
                  <a:schemeClr val="tx1"/>
                </a:solidFill>
                <a:latin typeface="Courier New"/>
                <a:cs typeface="Courier New"/>
              </a:rPr>
              <a:t>: red; }</a:t>
            </a: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Pseudo-</a:t>
            </a:r>
            <a:r>
              <a:rPr lang="fr-FR" dirty="0" err="1" smtClean="0">
                <a:ea typeface="ＭＳ Ｐゴシック" pitchFamily="34" charset="-128"/>
              </a:rPr>
              <a:t>elements</a:t>
            </a:r>
            <a:r>
              <a:rPr lang="fr-FR" dirty="0" smtClean="0">
                <a:ea typeface="ＭＳ Ｐゴシック" pitchFamily="34" charset="-128"/>
              </a:rPr>
              <a:t>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a:ea typeface="ＭＳ Ｐゴシック" pitchFamily="34" charset="-128"/>
              </a:rPr>
              <a:t>How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2"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à coins arrondis 4"/>
          <p:cNvSpPr/>
          <p:nvPr/>
        </p:nvSpPr>
        <p:spPr>
          <a:xfrm>
            <a:off x="179513" y="1201316"/>
            <a:ext cx="8473156" cy="800375"/>
          </a:xfrm>
          <a:prstGeom prst="roundRect">
            <a:avLst>
              <a:gd name="adj" fmla="val 8225"/>
            </a:avLst>
          </a:prstGeom>
        </p:spPr>
        <p:style>
          <a:lnRef idx="2">
            <a:schemeClr val="dk1"/>
          </a:lnRef>
          <a:fillRef idx="1">
            <a:schemeClr val="lt1"/>
          </a:fillRef>
          <a:effectRef idx="0">
            <a:schemeClr val="dk1"/>
          </a:effectRef>
          <a:fontRef idx="minor">
            <a:schemeClr val="dk1"/>
          </a:fontRef>
        </p:style>
        <p:txBody>
          <a:bodyPr anchor="ctr"/>
          <a:lstStyle/>
          <a:p>
            <a:r>
              <a:rPr lang="fr-FR" b="1" dirty="0">
                <a:solidFill>
                  <a:srgbClr val="0070C0"/>
                </a:solidFill>
                <a:latin typeface="Courier New"/>
                <a:cs typeface="Courier New"/>
              </a:rPr>
              <a:t>&lt;h1&gt;</a:t>
            </a:r>
            <a:r>
              <a:rPr lang="fr-FR" b="1" dirty="0">
                <a:solidFill>
                  <a:schemeClr val="tx1"/>
                </a:solidFill>
                <a:latin typeface="Courier New"/>
                <a:cs typeface="Courier New"/>
              </a:rPr>
              <a:t>Ace of </a:t>
            </a:r>
            <a:r>
              <a:rPr lang="fr-FR" b="1" dirty="0" err="1">
                <a:solidFill>
                  <a:schemeClr val="tx1"/>
                </a:solidFill>
                <a:latin typeface="Courier New"/>
                <a:cs typeface="Courier New"/>
              </a:rPr>
              <a:t>Spades</a:t>
            </a:r>
            <a:r>
              <a:rPr lang="fr-FR" b="1" dirty="0">
                <a:solidFill>
                  <a:srgbClr val="0070C0"/>
                </a:solidFill>
                <a:latin typeface="Courier New"/>
                <a:cs typeface="Courier New"/>
              </a:rPr>
              <a:t>&lt;/h1&gt;</a:t>
            </a:r>
            <a:endParaRPr lang="en-US" b="1" dirty="0">
              <a:solidFill>
                <a:schemeClr val="tx1"/>
              </a:solidFill>
              <a:latin typeface="Courier New"/>
              <a:cs typeface="Courier New"/>
            </a:endParaRPr>
          </a:p>
        </p:txBody>
      </p:sp>
      <p:pic>
        <p:nvPicPr>
          <p:cNvPr id="4" name="Image 3"/>
          <p:cNvPicPr>
            <a:picLocks noChangeAspect="1"/>
          </p:cNvPicPr>
          <p:nvPr/>
        </p:nvPicPr>
        <p:blipFill>
          <a:blip r:embed="rId4"/>
          <a:stretch>
            <a:fillRect/>
          </a:stretch>
        </p:blipFill>
        <p:spPr>
          <a:xfrm>
            <a:off x="4969085" y="1291940"/>
            <a:ext cx="3486150" cy="619125"/>
          </a:xfrm>
          <a:prstGeom prst="rect">
            <a:avLst/>
          </a:prstGeom>
        </p:spPr>
      </p:pic>
    </p:spTree>
    <p:extLst>
      <p:ext uri="{BB962C8B-B14F-4D97-AF65-F5344CB8AC3E}">
        <p14:creationId xmlns:p14="http://schemas.microsoft.com/office/powerpoint/2010/main" val="339054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An </a:t>
            </a:r>
            <a:r>
              <a:rPr lang="fr-FR" dirty="0" err="1" smtClean="0">
                <a:ea typeface="ＭＳ Ｐゴシック" pitchFamily="34" charset="-128"/>
              </a:rPr>
              <a:t>analogy</a:t>
            </a:r>
            <a:endParaRPr lang="fr-FR"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fr-FR" dirty="0" smtClean="0">
                <a:ea typeface="ＭＳ Ｐゴシック" pitchFamily="34" charset="-128"/>
              </a:rPr>
              <a:t>JavaScript:</a:t>
            </a:r>
            <a:endParaRPr lang="fr-FR" sz="2000" dirty="0" smtClean="0">
              <a:ea typeface="ＭＳ Ｐゴシック" pitchFamily="34" charset="-128"/>
            </a:endParaRPr>
          </a:p>
          <a:p>
            <a:pPr lvl="2"/>
            <a:endParaRPr lang="en-US" sz="2000" dirty="0" smtClean="0">
              <a:ea typeface="ＭＳ Ｐゴシック" pitchFamily="34" charset="-128"/>
            </a:endParaRPr>
          </a:p>
          <a:p>
            <a:endParaRPr lang="en-US" sz="2800"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smtClean="0">
                <a:ea typeface="ＭＳ Ｐゴシック" pitchFamily="34" charset="-128"/>
              </a:rPr>
              <a:t>Introduction to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9912"/>
            <a:ext cx="9144000" cy="3321844"/>
          </a:xfrm>
          <a:prstGeom prst="rect">
            <a:avLst/>
          </a:prstGeom>
        </p:spPr>
      </p:pic>
    </p:spTree>
    <p:extLst>
      <p:ext uri="{BB962C8B-B14F-4D97-AF65-F5344CB8AC3E}">
        <p14:creationId xmlns:p14="http://schemas.microsoft.com/office/powerpoint/2010/main" val="37836787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15108816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1/3</a:t>
            </a:r>
            <a:endParaRPr lang="fr-FR" dirty="0"/>
          </a:p>
        </p:txBody>
      </p:sp>
      <p:sp>
        <p:nvSpPr>
          <p:cNvPr id="3" name="Espace réservé du contenu 2"/>
          <p:cNvSpPr>
            <a:spLocks noGrp="1"/>
          </p:cNvSpPr>
          <p:nvPr>
            <p:ph idx="1"/>
          </p:nvPr>
        </p:nvSpPr>
        <p:spPr/>
        <p:txBody>
          <a:bodyPr/>
          <a:lstStyle/>
          <a:p>
            <a:r>
              <a:rPr lang="fr-FR" sz="2800" dirty="0" smtClean="0"/>
              <a:t>Update </a:t>
            </a:r>
            <a:r>
              <a:rPr lang="fr-FR" sz="2800" dirty="0" err="1" smtClean="0"/>
              <a:t>your</a:t>
            </a:r>
            <a:r>
              <a:rPr lang="fr-FR" sz="2800" dirty="0" smtClean="0"/>
              <a:t> </a:t>
            </a:r>
            <a:r>
              <a:rPr lang="fr-FR" sz="2800" dirty="0" err="1" smtClean="0"/>
              <a:t>resume</a:t>
            </a:r>
            <a:r>
              <a:rPr lang="fr-FR" sz="2800" dirty="0" smtClean="0"/>
              <a:t> web page</a:t>
            </a:r>
          </a:p>
          <a:p>
            <a:pPr lvl="1"/>
            <a:r>
              <a:rPr lang="fr-FR" dirty="0" err="1" smtClean="0"/>
              <a:t>Add</a:t>
            </a:r>
            <a:r>
              <a:rPr lang="fr-FR" dirty="0" smtClean="0"/>
              <a:t> a section </a:t>
            </a:r>
            <a:r>
              <a:rPr lang="fr-FR" dirty="0" err="1" smtClean="0"/>
              <a:t>called</a:t>
            </a:r>
            <a:r>
              <a:rPr lang="fr-FR" dirty="0" smtClean="0"/>
              <a:t> « Hobbies »</a:t>
            </a:r>
          </a:p>
          <a:p>
            <a:pPr lvl="2"/>
            <a:r>
              <a:rPr lang="fr-FR" dirty="0" err="1" smtClean="0"/>
              <a:t>Add</a:t>
            </a:r>
            <a:r>
              <a:rPr lang="fr-FR" dirty="0" smtClean="0"/>
              <a:t> a &lt;h2&gt; tag, </a:t>
            </a:r>
            <a:r>
              <a:rPr lang="fr-FR" dirty="0" err="1" smtClean="0"/>
              <a:t>don’t</a:t>
            </a:r>
            <a:r>
              <a:rPr lang="fr-FR" dirty="0" smtClean="0"/>
              <a:t> </a:t>
            </a:r>
            <a:r>
              <a:rPr lang="fr-FR" dirty="0" err="1" smtClean="0"/>
              <a:t>forget</a:t>
            </a:r>
            <a:r>
              <a:rPr lang="fr-FR" dirty="0" smtClean="0"/>
              <a:t> the </a:t>
            </a:r>
            <a:r>
              <a:rPr lang="fr-FR" dirty="0" err="1" smtClean="0"/>
              <a:t>link</a:t>
            </a:r>
            <a:r>
              <a:rPr lang="fr-FR" dirty="0" smtClean="0"/>
              <a:t> in navigation</a:t>
            </a:r>
          </a:p>
          <a:p>
            <a:pPr lvl="2"/>
            <a:endParaRPr lang="fr-FR" dirty="0" smtClean="0"/>
          </a:p>
          <a:p>
            <a:pPr lvl="1"/>
            <a:r>
              <a:rPr lang="fr-FR" dirty="0" smtClean="0"/>
              <a:t>List </a:t>
            </a:r>
            <a:r>
              <a:rPr lang="fr-FR" dirty="0" err="1" smtClean="0"/>
              <a:t>below</a:t>
            </a:r>
            <a:r>
              <a:rPr lang="fr-FR" dirty="0" smtClean="0"/>
              <a:t> </a:t>
            </a:r>
            <a:r>
              <a:rPr lang="fr-FR" dirty="0" err="1" smtClean="0"/>
              <a:t>it</a:t>
            </a:r>
            <a:r>
              <a:rPr lang="fr-FR" dirty="0" smtClean="0"/>
              <a:t> (in a table):</a:t>
            </a:r>
          </a:p>
          <a:p>
            <a:pPr lvl="2"/>
            <a:r>
              <a:rPr lang="fr-FR" dirty="0" smtClean="0"/>
              <a:t>On first </a:t>
            </a:r>
            <a:r>
              <a:rPr lang="fr-FR" dirty="0" err="1" smtClean="0"/>
              <a:t>column</a:t>
            </a:r>
            <a:r>
              <a:rPr lang="fr-FR" dirty="0" smtClean="0"/>
              <a:t>: Five </a:t>
            </a:r>
            <a:r>
              <a:rPr lang="fr-FR" dirty="0" err="1" smtClean="0"/>
              <a:t>things</a:t>
            </a:r>
            <a:r>
              <a:rPr lang="fr-FR" dirty="0" smtClean="0"/>
              <a:t> </a:t>
            </a:r>
            <a:r>
              <a:rPr lang="fr-FR" dirty="0" err="1" smtClean="0"/>
              <a:t>you</a:t>
            </a:r>
            <a:r>
              <a:rPr lang="fr-FR" dirty="0" smtClean="0"/>
              <a:t> </a:t>
            </a:r>
            <a:r>
              <a:rPr lang="fr-FR" dirty="0" err="1" smtClean="0"/>
              <a:t>enjoy</a:t>
            </a:r>
            <a:r>
              <a:rPr lang="fr-FR" dirty="0" smtClean="0"/>
              <a:t> </a:t>
            </a:r>
            <a:r>
              <a:rPr lang="fr-FR" dirty="0" err="1" smtClean="0"/>
              <a:t>doing</a:t>
            </a:r>
            <a:endParaRPr lang="fr-FR" dirty="0" smtClean="0"/>
          </a:p>
          <a:p>
            <a:pPr lvl="2"/>
            <a:r>
              <a:rPr lang="fr-FR" dirty="0" smtClean="0"/>
              <a:t>On second </a:t>
            </a:r>
            <a:r>
              <a:rPr lang="fr-FR" dirty="0" err="1" smtClean="0"/>
              <a:t>column</a:t>
            </a:r>
            <a:r>
              <a:rPr lang="fr-FR" dirty="0" smtClean="0"/>
              <a:t>: How </a:t>
            </a:r>
            <a:r>
              <a:rPr lang="fr-FR" dirty="0" err="1" smtClean="0"/>
              <a:t>much</a:t>
            </a:r>
            <a:r>
              <a:rPr lang="fr-FR" dirty="0" smtClean="0"/>
              <a:t>  </a:t>
            </a:r>
            <a:r>
              <a:rPr lang="fr-FR" dirty="0" err="1" smtClean="0"/>
              <a:t>you</a:t>
            </a:r>
            <a:r>
              <a:rPr lang="fr-FR" dirty="0" smtClean="0"/>
              <a:t> </a:t>
            </a:r>
            <a:r>
              <a:rPr lang="fr-FR" dirty="0" err="1" smtClean="0"/>
              <a:t>enjoy</a:t>
            </a:r>
            <a:r>
              <a:rPr lang="fr-FR" dirty="0" smtClean="0"/>
              <a:t> </a:t>
            </a:r>
            <a:r>
              <a:rPr lang="fr-FR" dirty="0" err="1" smtClean="0"/>
              <a:t>this</a:t>
            </a:r>
            <a:r>
              <a:rPr lang="fr-FR" dirty="0" smtClean="0"/>
              <a:t> </a:t>
            </a:r>
            <a:r>
              <a:rPr lang="fr-FR" dirty="0" err="1" smtClean="0"/>
              <a:t>activity</a:t>
            </a:r>
            <a:endParaRPr lang="fr-FR" dirty="0" smtClean="0"/>
          </a:p>
        </p:txBody>
      </p:sp>
      <p:sp>
        <p:nvSpPr>
          <p:cNvPr id="4" name="Espace réservé du contenu 3"/>
          <p:cNvSpPr>
            <a:spLocks noGrp="1"/>
          </p:cNvSpPr>
          <p:nvPr>
            <p:ph sz="quarter" idx="13"/>
          </p:nvPr>
        </p:nvSpPr>
        <p:spPr/>
        <p:txBody>
          <a:bodyPr/>
          <a:lstStyle/>
          <a:p>
            <a:r>
              <a:rPr lang="fr-FR" dirty="0">
                <a:ea typeface="ＭＳ Ｐゴシック" pitchFamily="34" charset="-128"/>
              </a:rPr>
              <a:t>How to CSS</a:t>
            </a:r>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482135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2/3</a:t>
            </a:r>
            <a:endParaRPr lang="fr-FR" dirty="0"/>
          </a:p>
        </p:txBody>
      </p:sp>
      <p:sp>
        <p:nvSpPr>
          <p:cNvPr id="3" name="Espace réservé du contenu 2"/>
          <p:cNvSpPr>
            <a:spLocks noGrp="1"/>
          </p:cNvSpPr>
          <p:nvPr>
            <p:ph idx="1"/>
          </p:nvPr>
        </p:nvSpPr>
        <p:spPr/>
        <p:txBody>
          <a:bodyPr/>
          <a:lstStyle/>
          <a:p>
            <a:r>
              <a:rPr lang="fr-FR" dirty="0" smtClean="0"/>
              <a:t>Use </a:t>
            </a:r>
            <a:r>
              <a:rPr lang="fr-FR" b="1" dirty="0" smtClean="0"/>
              <a:t>::</a:t>
            </a:r>
            <a:r>
              <a:rPr lang="fr-FR" b="1" dirty="0" err="1" smtClean="0"/>
              <a:t>before</a:t>
            </a:r>
            <a:r>
              <a:rPr lang="fr-FR" dirty="0" smtClean="0"/>
              <a:t> &amp; </a:t>
            </a:r>
            <a:r>
              <a:rPr lang="fr-FR" b="1" dirty="0" smtClean="0"/>
              <a:t>::</a:t>
            </a:r>
            <a:r>
              <a:rPr lang="fr-FR" b="1" dirty="0" err="1" smtClean="0"/>
              <a:t>after</a:t>
            </a:r>
            <a:r>
              <a:rPr lang="fr-FR" dirty="0" smtClean="0"/>
              <a:t> </a:t>
            </a:r>
            <a:r>
              <a:rPr lang="fr-FR" dirty="0" err="1" smtClean="0"/>
              <a:t>only</a:t>
            </a:r>
            <a:r>
              <a:rPr lang="fr-FR" dirty="0" smtClean="0"/>
              <a:t> on « Hobbies » </a:t>
            </a:r>
            <a:r>
              <a:rPr lang="fr-FR" dirty="0" err="1" smtClean="0"/>
              <a:t>title</a:t>
            </a:r>
            <a:endParaRPr lang="fr-FR" dirty="0" smtClean="0"/>
          </a:p>
          <a:p>
            <a:pPr lvl="1"/>
            <a:r>
              <a:rPr lang="fr-FR" dirty="0" err="1" smtClean="0"/>
              <a:t>Add</a:t>
            </a:r>
            <a:r>
              <a:rPr lang="fr-FR" dirty="0" smtClean="0"/>
              <a:t> stars on </a:t>
            </a:r>
            <a:r>
              <a:rPr lang="fr-FR" dirty="0" err="1" smtClean="0"/>
              <a:t>both</a:t>
            </a:r>
            <a:r>
              <a:rPr lang="fr-FR" dirty="0" smtClean="0"/>
              <a:t> </a:t>
            </a:r>
            <a:r>
              <a:rPr lang="fr-FR" dirty="0" err="1" smtClean="0"/>
              <a:t>title</a:t>
            </a:r>
            <a:r>
              <a:rPr lang="fr-FR" dirty="0" smtClean="0"/>
              <a:t> </a:t>
            </a:r>
            <a:r>
              <a:rPr lang="fr-FR" dirty="0" err="1" smtClean="0"/>
              <a:t>sides</a:t>
            </a:r>
            <a:endParaRPr lang="fr-FR" dirty="0" smtClean="0"/>
          </a:p>
          <a:p>
            <a:pPr lvl="1"/>
            <a:endParaRPr lang="fr-FR" dirty="0"/>
          </a:p>
          <a:p>
            <a:r>
              <a:rPr lang="fr-FR" dirty="0" smtClean="0"/>
              <a:t>Use </a:t>
            </a:r>
            <a:r>
              <a:rPr lang="fr-FR" b="1" dirty="0" smtClean="0"/>
              <a:t>:</a:t>
            </a:r>
            <a:r>
              <a:rPr lang="fr-FR" b="1" dirty="0" err="1" smtClean="0"/>
              <a:t>nth-child</a:t>
            </a:r>
            <a:r>
              <a:rPr lang="fr-FR" dirty="0" smtClean="0"/>
              <a:t> on hobbies table</a:t>
            </a:r>
          </a:p>
          <a:p>
            <a:pPr lvl="1"/>
            <a:r>
              <a:rPr lang="fr-FR" dirty="0" smtClean="0"/>
              <a:t>Header </a:t>
            </a:r>
            <a:r>
              <a:rPr lang="fr-FR" dirty="0" err="1" smtClean="0"/>
              <a:t>row</a:t>
            </a:r>
            <a:r>
              <a:rPr lang="fr-FR" dirty="0" smtClean="0"/>
              <a:t> </a:t>
            </a:r>
            <a:r>
              <a:rPr lang="fr-FR" dirty="0" err="1" smtClean="0"/>
              <a:t>should</a:t>
            </a:r>
            <a:r>
              <a:rPr lang="fr-FR" dirty="0" smtClean="0"/>
              <a:t> </a:t>
            </a:r>
            <a:r>
              <a:rPr lang="fr-FR" dirty="0" err="1" smtClean="0"/>
              <a:t>be</a:t>
            </a:r>
            <a:r>
              <a:rPr lang="fr-FR" dirty="0" smtClean="0"/>
              <a:t> white</a:t>
            </a:r>
          </a:p>
          <a:p>
            <a:pPr lvl="1"/>
            <a:r>
              <a:rPr lang="fr-FR" dirty="0" err="1" smtClean="0"/>
              <a:t>Odd</a:t>
            </a:r>
            <a:r>
              <a:rPr lang="fr-FR" dirty="0" smtClean="0"/>
              <a:t> </a:t>
            </a:r>
            <a:r>
              <a:rPr lang="fr-FR" dirty="0" err="1" smtClean="0"/>
              <a:t>rows</a:t>
            </a:r>
            <a:r>
              <a:rPr lang="fr-FR" dirty="0" smtClean="0"/>
              <a:t> </a:t>
            </a:r>
            <a:r>
              <a:rPr lang="fr-FR" dirty="0" err="1" smtClean="0"/>
              <a:t>should</a:t>
            </a:r>
            <a:r>
              <a:rPr lang="fr-FR" dirty="0" smtClean="0"/>
              <a:t> </a:t>
            </a:r>
            <a:r>
              <a:rPr lang="fr-FR" dirty="0" err="1" smtClean="0"/>
              <a:t>be</a:t>
            </a:r>
            <a:r>
              <a:rPr lang="fr-FR" dirty="0" smtClean="0"/>
              <a:t> </a:t>
            </a:r>
            <a:r>
              <a:rPr lang="fr-FR" dirty="0" err="1" smtClean="0"/>
              <a:t>blue</a:t>
            </a:r>
            <a:endParaRPr lang="fr-FR" dirty="0" smtClean="0"/>
          </a:p>
          <a:p>
            <a:pPr lvl="1"/>
            <a:r>
              <a:rPr lang="fr-FR" dirty="0" err="1" smtClean="0"/>
              <a:t>Even</a:t>
            </a:r>
            <a:r>
              <a:rPr lang="fr-FR" dirty="0" smtClean="0"/>
              <a:t> </a:t>
            </a:r>
            <a:r>
              <a:rPr lang="fr-FR" dirty="0" err="1" smtClean="0"/>
              <a:t>rows</a:t>
            </a:r>
            <a:r>
              <a:rPr lang="fr-FR" dirty="0" smtClean="0"/>
              <a:t> </a:t>
            </a:r>
            <a:r>
              <a:rPr lang="fr-FR" dirty="0" err="1" smtClean="0"/>
              <a:t>should</a:t>
            </a:r>
            <a:r>
              <a:rPr lang="fr-FR" dirty="0" smtClean="0"/>
              <a:t> </a:t>
            </a:r>
            <a:r>
              <a:rPr lang="fr-FR" dirty="0" err="1" smtClean="0"/>
              <a:t>be</a:t>
            </a:r>
            <a:r>
              <a:rPr lang="fr-FR" dirty="0" smtClean="0"/>
              <a:t> green</a:t>
            </a:r>
          </a:p>
          <a:p>
            <a:pPr lvl="1"/>
            <a:r>
              <a:rPr lang="fr-FR" dirty="0" err="1" smtClean="0"/>
              <a:t>Third</a:t>
            </a:r>
            <a:r>
              <a:rPr lang="fr-FR" dirty="0" smtClean="0"/>
              <a:t> </a:t>
            </a:r>
            <a:r>
              <a:rPr lang="fr-FR" dirty="0" err="1" smtClean="0"/>
              <a:t>row</a:t>
            </a:r>
            <a:r>
              <a:rPr lang="fr-FR" dirty="0" smtClean="0"/>
              <a:t> </a:t>
            </a:r>
            <a:r>
              <a:rPr lang="fr-FR" dirty="0" err="1" smtClean="0"/>
              <a:t>only</a:t>
            </a:r>
            <a:r>
              <a:rPr lang="fr-FR" dirty="0" smtClean="0"/>
              <a:t> </a:t>
            </a:r>
            <a:r>
              <a:rPr lang="fr-FR" dirty="0" err="1" smtClean="0"/>
              <a:t>should</a:t>
            </a:r>
            <a:r>
              <a:rPr lang="fr-FR" dirty="0" smtClean="0"/>
              <a:t> </a:t>
            </a:r>
            <a:r>
              <a:rPr lang="fr-FR" dirty="0" err="1" smtClean="0"/>
              <a:t>be</a:t>
            </a:r>
            <a:r>
              <a:rPr lang="fr-FR" dirty="0" smtClean="0"/>
              <a:t> </a:t>
            </a:r>
            <a:r>
              <a:rPr lang="fr-FR" dirty="0" err="1" smtClean="0"/>
              <a:t>red</a:t>
            </a:r>
            <a:r>
              <a:rPr lang="fr-FR" dirty="0" smtClean="0"/>
              <a:t> (</a:t>
            </a:r>
            <a:r>
              <a:rPr lang="fr-FR" dirty="0" err="1" smtClean="0"/>
              <a:t>neither</a:t>
            </a:r>
            <a:r>
              <a:rPr lang="fr-FR" dirty="0" smtClean="0"/>
              <a:t> class </a:t>
            </a:r>
            <a:r>
              <a:rPr lang="fr-FR" dirty="0" err="1" smtClean="0"/>
              <a:t>nor</a:t>
            </a:r>
            <a:r>
              <a:rPr lang="fr-FR" dirty="0" smtClean="0"/>
              <a:t> id </a:t>
            </a:r>
            <a:r>
              <a:rPr lang="fr-FR" dirty="0" smtClean="0">
                <a:sym typeface="Wingdings" panose="05000000000000000000" pitchFamily="2" charset="2"/>
              </a:rPr>
              <a:t>)</a:t>
            </a:r>
            <a:endParaRPr lang="fr-FR" dirty="0" smtClean="0"/>
          </a:p>
          <a:p>
            <a:endParaRPr lang="fr-FR" dirty="0" smtClean="0"/>
          </a:p>
        </p:txBody>
      </p:sp>
      <p:sp>
        <p:nvSpPr>
          <p:cNvPr id="4" name="Espace réservé du contenu 3"/>
          <p:cNvSpPr>
            <a:spLocks noGrp="1"/>
          </p:cNvSpPr>
          <p:nvPr>
            <p:ph sz="quarter" idx="13"/>
          </p:nvPr>
        </p:nvSpPr>
        <p:spPr/>
        <p:txBody>
          <a:bodyPr/>
          <a:lstStyle/>
          <a:p>
            <a:r>
              <a:rPr lang="fr-FR" dirty="0">
                <a:ea typeface="ＭＳ Ｐゴシック" pitchFamily="34" charset="-128"/>
              </a:rPr>
              <a:t>How to CSS</a:t>
            </a:r>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656483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Exercise</a:t>
            </a:r>
            <a:r>
              <a:rPr lang="fr-FR" dirty="0" smtClean="0"/>
              <a:t> 3/3</a:t>
            </a:r>
            <a:endParaRPr lang="fr-FR" dirty="0"/>
          </a:p>
        </p:txBody>
      </p:sp>
      <p:sp>
        <p:nvSpPr>
          <p:cNvPr id="3" name="Espace réservé du contenu 2"/>
          <p:cNvSpPr>
            <a:spLocks noGrp="1"/>
          </p:cNvSpPr>
          <p:nvPr>
            <p:ph idx="1"/>
          </p:nvPr>
        </p:nvSpPr>
        <p:spPr/>
        <p:txBody>
          <a:bodyPr/>
          <a:lstStyle/>
          <a:p>
            <a:r>
              <a:rPr lang="fr-FR" dirty="0" smtClean="0"/>
              <a:t>CSS code for a star:</a:t>
            </a:r>
          </a:p>
          <a:p>
            <a:pPr lvl="1"/>
            <a:r>
              <a:rPr lang="fr-FR" dirty="0" smtClean="0"/>
              <a:t>Full: </a:t>
            </a:r>
            <a:r>
              <a:rPr lang="fr-FR" dirty="0" smtClean="0">
                <a:solidFill>
                  <a:srgbClr val="A2AEBA"/>
                </a:solidFill>
              </a:rPr>
              <a:t>\</a:t>
            </a:r>
            <a:r>
              <a:rPr lang="fr-FR" b="1" dirty="0" smtClean="0"/>
              <a:t>2605</a:t>
            </a:r>
          </a:p>
          <a:p>
            <a:pPr lvl="1"/>
            <a:r>
              <a:rPr lang="fr-FR" dirty="0" err="1" smtClean="0"/>
              <a:t>Empty</a:t>
            </a:r>
            <a:r>
              <a:rPr lang="fr-FR" dirty="0" smtClean="0"/>
              <a:t>: </a:t>
            </a:r>
            <a:r>
              <a:rPr lang="fr-FR" dirty="0" smtClean="0">
                <a:solidFill>
                  <a:srgbClr val="A2AEBA"/>
                </a:solidFill>
              </a:rPr>
              <a:t>\</a:t>
            </a:r>
            <a:r>
              <a:rPr lang="fr-FR" b="1" dirty="0" smtClean="0"/>
              <a:t>2606</a:t>
            </a:r>
            <a:endParaRPr lang="fr-FR" b="1" dirty="0"/>
          </a:p>
          <a:p>
            <a:r>
              <a:rPr lang="fr-FR" dirty="0" smtClean="0"/>
              <a:t>HTML code for a star:</a:t>
            </a:r>
          </a:p>
          <a:p>
            <a:pPr lvl="1"/>
            <a:r>
              <a:rPr lang="fr-FR" dirty="0" smtClean="0"/>
              <a:t>Full: </a:t>
            </a:r>
            <a:r>
              <a:rPr lang="fr-FR" i="1" dirty="0" smtClean="0">
                <a:solidFill>
                  <a:srgbClr val="A2AEBA"/>
                </a:solidFill>
              </a:rPr>
              <a:t>&amp;#</a:t>
            </a:r>
            <a:r>
              <a:rPr lang="fr-FR" b="1" dirty="0" smtClean="0"/>
              <a:t>9733</a:t>
            </a:r>
            <a:r>
              <a:rPr lang="fr-FR" i="1" dirty="0" smtClean="0">
                <a:solidFill>
                  <a:srgbClr val="A2AEBA"/>
                </a:solidFill>
              </a:rPr>
              <a:t>;</a:t>
            </a:r>
          </a:p>
          <a:p>
            <a:pPr lvl="1"/>
            <a:r>
              <a:rPr lang="fr-FR" dirty="0" err="1" smtClean="0"/>
              <a:t>Empty</a:t>
            </a:r>
            <a:r>
              <a:rPr lang="fr-FR" dirty="0" smtClean="0"/>
              <a:t>: </a:t>
            </a:r>
            <a:r>
              <a:rPr lang="fr-FR" i="1" dirty="0" smtClean="0">
                <a:solidFill>
                  <a:srgbClr val="A2AEBA"/>
                </a:solidFill>
              </a:rPr>
              <a:t>&amp;#</a:t>
            </a:r>
            <a:r>
              <a:rPr lang="fr-FR" b="1" dirty="0" smtClean="0"/>
              <a:t>9734</a:t>
            </a:r>
            <a:r>
              <a:rPr lang="fr-FR" i="1" dirty="0" smtClean="0">
                <a:solidFill>
                  <a:srgbClr val="A2AEBA"/>
                </a:solidFill>
              </a:rPr>
              <a:t>;</a:t>
            </a:r>
          </a:p>
          <a:p>
            <a:pPr lvl="1"/>
            <a:endParaRPr lang="fr-FR" dirty="0"/>
          </a:p>
          <a:p>
            <a:r>
              <a:rPr lang="fr-FR" dirty="0" err="1" smtClean="0"/>
              <a:t>Example</a:t>
            </a:r>
            <a:r>
              <a:rPr lang="fr-FR" dirty="0" smtClean="0"/>
              <a:t> </a:t>
            </a:r>
            <a:r>
              <a:rPr lang="fr-FR" dirty="0" err="1" smtClean="0"/>
              <a:t>rendering</a:t>
            </a:r>
            <a:r>
              <a:rPr lang="fr-FR" dirty="0" smtClean="0"/>
              <a:t>:</a:t>
            </a:r>
          </a:p>
          <a:p>
            <a:endParaRPr lang="fr-FR" dirty="0" smtClean="0"/>
          </a:p>
        </p:txBody>
      </p:sp>
      <p:sp>
        <p:nvSpPr>
          <p:cNvPr id="4" name="Espace réservé du contenu 3"/>
          <p:cNvSpPr>
            <a:spLocks noGrp="1"/>
          </p:cNvSpPr>
          <p:nvPr>
            <p:ph sz="quarter" idx="13"/>
          </p:nvPr>
        </p:nvSpPr>
        <p:spPr/>
        <p:txBody>
          <a:bodyPr/>
          <a:lstStyle/>
          <a:p>
            <a:r>
              <a:rPr lang="fr-FR" dirty="0">
                <a:ea typeface="ＭＳ Ｐゴシック" pitchFamily="34" charset="-128"/>
              </a:rPr>
              <a:t>How to CSS</a:t>
            </a:r>
          </a:p>
        </p:txBody>
      </p:sp>
      <p:pic>
        <p:nvPicPr>
          <p:cNvPr id="10242" name="Picture 2" descr="D:\Users\Renaud\Desktop\StageFinEtudesSupinfo\Icons-New\v3\Min\Exerci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Image 4"/>
          <p:cNvPicPr>
            <a:picLocks noChangeAspect="1"/>
          </p:cNvPicPr>
          <p:nvPr/>
        </p:nvPicPr>
        <p:blipFill>
          <a:blip r:embed="rId3"/>
          <a:stretch>
            <a:fillRect/>
          </a:stretch>
        </p:blipFill>
        <p:spPr>
          <a:xfrm>
            <a:off x="5508104" y="1201093"/>
            <a:ext cx="3095625" cy="37909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52437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smtClean="0"/>
              <a:t>Directives</a:t>
            </a:r>
            <a:endParaRPr lang="fr-FR"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fr-FR" dirty="0" smtClean="0"/>
              <a:t>Design and CSS</a:t>
            </a:r>
            <a:endParaRPr lang="fr-FR" dirty="0"/>
          </a:p>
        </p:txBody>
      </p:sp>
      <p:pic>
        <p:nvPicPr>
          <p:cNvPr id="2050" name="Picture 2" descr="http://www.dmxzone.com/downloads/images/media_queries.png"/>
          <p:cNvPicPr>
            <a:picLocks noChangeAspect="1" noChangeArrowheads="1"/>
          </p:cNvPicPr>
          <p:nvPr/>
        </p:nvPicPr>
        <p:blipFill rotWithShape="1">
          <a:blip r:embed="rId2">
            <a:extLst>
              <a:ext uri="{28A0092B-C50C-407E-A947-70E740481C1C}">
                <a14:useLocalDpi xmlns:a14="http://schemas.microsoft.com/office/drawing/2010/main" val="0"/>
              </a:ext>
            </a:extLst>
          </a:blip>
          <a:srcRect t="3251" r="1387" b="5719"/>
          <a:stretch/>
        </p:blipFill>
        <p:spPr bwMode="auto">
          <a:xfrm>
            <a:off x="5652120" y="2713484"/>
            <a:ext cx="3240360" cy="20162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726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Instead of a second </a:t>
            </a:r>
            <a:r>
              <a:rPr lang="en-US" dirty="0" smtClean="0">
                <a:latin typeface="Courier New"/>
                <a:ea typeface="ＭＳ Ｐゴシック" pitchFamily="34" charset="-128"/>
                <a:cs typeface="Courier New"/>
              </a:rPr>
              <a:t>&lt;link/&gt;</a:t>
            </a:r>
            <a:r>
              <a:rPr lang="en-US" dirty="0" smtClean="0">
                <a:ea typeface="ＭＳ Ｐゴシック" pitchFamily="34" charset="-128"/>
              </a:rPr>
              <a:t> tag, you can also include another </a:t>
            </a:r>
            <a:r>
              <a:rPr lang="en-US" dirty="0" err="1" smtClean="0">
                <a:ea typeface="ＭＳ Ｐゴシック" pitchFamily="34" charset="-128"/>
              </a:rPr>
              <a:t>stylesheet</a:t>
            </a:r>
            <a:r>
              <a:rPr lang="en-US" dirty="0" smtClean="0">
                <a:ea typeface="ＭＳ Ｐゴシック" pitchFamily="34" charset="-128"/>
              </a:rPr>
              <a:t> with </a:t>
            </a:r>
            <a:r>
              <a:rPr lang="en-US" b="1" dirty="0" smtClean="0">
                <a:ea typeface="ＭＳ Ｐゴシック" pitchFamily="34" charset="-128"/>
              </a:rPr>
              <a:t>@import</a:t>
            </a:r>
            <a:r>
              <a:rPr lang="en-US" dirty="0" smtClean="0">
                <a:ea typeface="ＭＳ Ｐゴシック" pitchFamily="34" charset="-128"/>
              </a:rPr>
              <a:t> directive</a:t>
            </a:r>
            <a:endParaRPr lang="en-US" dirty="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Inclusion</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7" name="Rectangle à coins arrondis 4"/>
          <p:cNvSpPr/>
          <p:nvPr/>
        </p:nvSpPr>
        <p:spPr>
          <a:xfrm>
            <a:off x="179512" y="2281436"/>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@import </a:t>
            </a:r>
            <a:r>
              <a:rPr lang="en-US" b="1" dirty="0">
                <a:solidFill>
                  <a:srgbClr val="17B240"/>
                </a:solidFill>
                <a:latin typeface="Courier New"/>
                <a:cs typeface="Courier New"/>
              </a:rPr>
              <a:t>"</a:t>
            </a:r>
            <a:r>
              <a:rPr lang="en-US" b="1" dirty="0" err="1">
                <a:solidFill>
                  <a:srgbClr val="17B240"/>
                </a:solidFill>
                <a:latin typeface="Courier New"/>
                <a:cs typeface="Courier New"/>
              </a:rPr>
              <a:t>style.css</a:t>
            </a:r>
            <a:r>
              <a:rPr lang="en-US" b="1" dirty="0">
                <a:solidFill>
                  <a:srgbClr val="17B240"/>
                </a:solidFill>
                <a:latin typeface="Courier New"/>
                <a:cs typeface="Courier New"/>
              </a:rPr>
              <a:t>"</a:t>
            </a:r>
            <a:endParaRPr lang="fr-FR" b="1" dirty="0">
              <a:solidFill>
                <a:srgbClr val="17B240"/>
              </a:solidFill>
              <a:latin typeface="Courier New"/>
              <a:cs typeface="Courier New"/>
            </a:endParaRPr>
          </a:p>
        </p:txBody>
      </p:sp>
      <p:sp>
        <p:nvSpPr>
          <p:cNvPr id="8" name="Rectangle à coins arrondis 4"/>
          <p:cNvSpPr/>
          <p:nvPr/>
        </p:nvSpPr>
        <p:spPr>
          <a:xfrm>
            <a:off x="179512" y="3253544"/>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@import </a:t>
            </a:r>
            <a:r>
              <a:rPr lang="en-US" b="1" dirty="0">
                <a:solidFill>
                  <a:srgbClr val="17B240"/>
                </a:solidFill>
                <a:latin typeface="Courier New"/>
                <a:cs typeface="Courier New"/>
              </a:rPr>
              <a:t>"http://</a:t>
            </a:r>
            <a:r>
              <a:rPr lang="en-US" b="1" dirty="0" smtClean="0">
                <a:solidFill>
                  <a:srgbClr val="17B240"/>
                </a:solidFill>
                <a:latin typeface="Courier New"/>
                <a:cs typeface="Courier New"/>
              </a:rPr>
              <a:t>awebsite.com/style/s5.css</a:t>
            </a:r>
            <a:r>
              <a:rPr lang="en-US" b="1" dirty="0">
                <a:solidFill>
                  <a:srgbClr val="17B240"/>
                </a:solidFill>
                <a:latin typeface="Courier New"/>
                <a:cs typeface="Courier New"/>
              </a:rPr>
              <a:t>"</a:t>
            </a:r>
            <a:endParaRPr lang="fr-FR" b="1" dirty="0">
              <a:solidFill>
                <a:srgbClr val="17B240"/>
              </a:solidFill>
              <a:latin typeface="Courier New"/>
              <a:cs typeface="Courier New"/>
            </a:endParaRPr>
          </a:p>
        </p:txBody>
      </p:sp>
      <p:sp>
        <p:nvSpPr>
          <p:cNvPr id="10" name="Rectangle à coins arrondis 4"/>
          <p:cNvSpPr/>
          <p:nvPr/>
        </p:nvSpPr>
        <p:spPr>
          <a:xfrm>
            <a:off x="179512" y="4225652"/>
            <a:ext cx="8785225" cy="64807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b="1" dirty="0">
                <a:solidFill>
                  <a:srgbClr val="0070C0"/>
                </a:solidFill>
                <a:latin typeface="Courier New"/>
                <a:cs typeface="Courier New"/>
              </a:rPr>
              <a:t>@import </a:t>
            </a:r>
            <a:r>
              <a:rPr lang="en-US" b="1" dirty="0" err="1">
                <a:solidFill>
                  <a:srgbClr val="0070C0"/>
                </a:solidFill>
                <a:latin typeface="Courier New"/>
                <a:cs typeface="Courier New"/>
              </a:rPr>
              <a:t>url</a:t>
            </a:r>
            <a:r>
              <a:rPr lang="en-US" b="1" dirty="0">
                <a:solidFill>
                  <a:schemeClr val="tx1"/>
                </a:solidFill>
                <a:latin typeface="Courier New"/>
                <a:cs typeface="Courier New"/>
              </a:rPr>
              <a:t>(</a:t>
            </a:r>
            <a:r>
              <a:rPr lang="en-US" b="1" dirty="0">
                <a:solidFill>
                  <a:srgbClr val="17B240"/>
                </a:solidFill>
                <a:latin typeface="Courier New"/>
                <a:cs typeface="Courier New"/>
              </a:rPr>
              <a:t>"http://</a:t>
            </a:r>
            <a:r>
              <a:rPr lang="en-US" b="1" dirty="0" smtClean="0">
                <a:solidFill>
                  <a:srgbClr val="17B240"/>
                </a:solidFill>
                <a:latin typeface="Courier New"/>
                <a:cs typeface="Courier New"/>
              </a:rPr>
              <a:t>awebsite.com/style/s5.css</a:t>
            </a:r>
            <a:r>
              <a:rPr lang="en-US" b="1" dirty="0">
                <a:solidFill>
                  <a:srgbClr val="17B240"/>
                </a:solidFill>
                <a:latin typeface="Courier New"/>
                <a:cs typeface="Courier New"/>
              </a:rPr>
              <a:t>"</a:t>
            </a:r>
            <a:r>
              <a:rPr lang="en-US" b="1" dirty="0">
                <a:latin typeface="Courier New"/>
                <a:cs typeface="Courier New"/>
              </a:rPr>
              <a:t>)</a:t>
            </a:r>
            <a:endParaRPr lang="fr-FR" b="1" dirty="0">
              <a:latin typeface="Courier New"/>
              <a:cs typeface="Courier New"/>
            </a:endParaRP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292864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Attribute media of the &lt;link&gt; tag</a:t>
            </a:r>
          </a:p>
          <a:p>
            <a:pPr marL="514350" indent="-457200">
              <a:lnSpc>
                <a:spcPct val="90000"/>
              </a:lnSpc>
              <a:spcBef>
                <a:spcPts val="672"/>
              </a:spcBef>
            </a:pPr>
            <a:r>
              <a:rPr lang="en-US" dirty="0" smtClean="0">
                <a:ea typeface="ＭＳ Ｐゴシック" pitchFamily="34" charset="-128"/>
              </a:rPr>
              <a:t>Allows the support of printers, Braille, etc.</a:t>
            </a:r>
          </a:p>
          <a:p>
            <a:pPr marL="514350" indent="-457200">
              <a:lnSpc>
                <a:spcPct val="90000"/>
              </a:lnSpc>
              <a:spcBef>
                <a:spcPts val="672"/>
              </a:spcBef>
            </a:pPr>
            <a:endParaRPr lang="en-US" dirty="0">
              <a:ea typeface="ＭＳ Ｐゴシック" pitchFamily="34" charset="-128"/>
            </a:endParaRPr>
          </a:p>
          <a:p>
            <a:pPr marL="514350" indent="-457200">
              <a:lnSpc>
                <a:spcPct val="90000"/>
              </a:lnSpc>
              <a:spcBef>
                <a:spcPts val="672"/>
              </a:spcBef>
            </a:pPr>
            <a:endParaRPr lang="en-US" dirty="0" smtClean="0">
              <a:ea typeface="ＭＳ Ｐゴシック" pitchFamily="34" charset="-128"/>
            </a:endParaRPr>
          </a:p>
          <a:p>
            <a:pPr marL="514350" indent="-457200">
              <a:lnSpc>
                <a:spcPct val="90000"/>
              </a:lnSpc>
              <a:spcBef>
                <a:spcPts val="672"/>
              </a:spcBef>
            </a:pPr>
            <a:endParaRPr lang="en-US" dirty="0">
              <a:ea typeface="ＭＳ Ｐゴシック" pitchFamily="34" charset="-128"/>
            </a:endParaRPr>
          </a:p>
          <a:p>
            <a:pPr marL="57150" indent="0">
              <a:lnSpc>
                <a:spcPct val="90000"/>
              </a:lnSpc>
              <a:spcBef>
                <a:spcPts val="672"/>
              </a:spcBef>
              <a:buNone/>
            </a:pPr>
            <a:endParaRPr lang="en-US" dirty="0">
              <a:ea typeface="ＭＳ Ｐゴシック" pitchFamily="34" charset="-128"/>
            </a:endParaRPr>
          </a:p>
          <a:p>
            <a:pPr marL="514350" indent="-457200">
              <a:lnSpc>
                <a:spcPct val="90000"/>
              </a:lnSpc>
              <a:spcBef>
                <a:spcPts val="2472"/>
              </a:spcBef>
            </a:pPr>
            <a:r>
              <a:rPr lang="en-US" dirty="0" smtClean="0">
                <a:ea typeface="ＭＳ Ｐゴシック" pitchFamily="34" charset="-128"/>
              </a:rPr>
              <a:t>Complete supported list:</a:t>
            </a:r>
          </a:p>
          <a:p>
            <a:pPr marL="57150" indent="0" algn="ctr">
              <a:lnSpc>
                <a:spcPct val="90000"/>
              </a:lnSpc>
              <a:spcBef>
                <a:spcPts val="672"/>
              </a:spcBef>
              <a:buNone/>
            </a:pPr>
            <a:r>
              <a:rPr lang="en-US" dirty="0" smtClean="0">
                <a:ea typeface="ＭＳ Ｐゴシック" pitchFamily="34" charset="-128"/>
              </a:rPr>
              <a:t>http</a:t>
            </a:r>
            <a:r>
              <a:rPr lang="en-US" dirty="0">
                <a:ea typeface="ＭＳ Ｐゴシック" pitchFamily="34" charset="-128"/>
              </a:rPr>
              <a:t>://www.w3.org/TR/CSS2/</a:t>
            </a:r>
            <a:r>
              <a:rPr lang="en-US" dirty="0" err="1">
                <a:ea typeface="ＭＳ Ｐゴシック" pitchFamily="34" charset="-128"/>
              </a:rPr>
              <a:t>media.html</a:t>
            </a: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Supports</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sp>
        <p:nvSpPr>
          <p:cNvPr id="10" name="Rectangle à coins arrondis 4"/>
          <p:cNvSpPr/>
          <p:nvPr/>
        </p:nvSpPr>
        <p:spPr>
          <a:xfrm>
            <a:off x="179512" y="2281436"/>
            <a:ext cx="8785225" cy="1728192"/>
          </a:xfrm>
          <a:prstGeom prst="roundRect">
            <a:avLst>
              <a:gd name="adj" fmla="val 9781"/>
            </a:avLst>
          </a:prstGeom>
        </p:spPr>
        <p:style>
          <a:lnRef idx="2">
            <a:schemeClr val="dk1"/>
          </a:lnRef>
          <a:fillRef idx="1">
            <a:schemeClr val="lt1"/>
          </a:fillRef>
          <a:effectRef idx="0">
            <a:schemeClr val="dk1"/>
          </a:effectRef>
          <a:fontRef idx="minor">
            <a:schemeClr val="dk1"/>
          </a:fontRef>
        </p:style>
        <p:txBody>
          <a:bodyPr anchor="ctr"/>
          <a:lstStyle/>
          <a:p>
            <a:pPr>
              <a:defRPr/>
            </a:pPr>
            <a:r>
              <a:rPr lang="en-GB" b="1" dirty="0">
                <a:solidFill>
                  <a:srgbClr val="0070C0"/>
                </a:solidFill>
                <a:latin typeface="Courier New"/>
                <a:cs typeface="Courier New"/>
              </a:rPr>
              <a:t>@media </a:t>
            </a:r>
            <a:r>
              <a:rPr lang="en-GB" b="1" dirty="0">
                <a:solidFill>
                  <a:schemeClr val="accent6">
                    <a:lumMod val="75000"/>
                  </a:schemeClr>
                </a:solidFill>
                <a:latin typeface="Courier New"/>
                <a:cs typeface="Courier New"/>
              </a:rPr>
              <a:t>print</a:t>
            </a:r>
            <a:r>
              <a:rPr lang="en-GB" b="1" dirty="0">
                <a:solidFill>
                  <a:srgbClr val="00B0F0"/>
                </a:solidFill>
                <a:latin typeface="Courier New"/>
                <a:cs typeface="Courier New"/>
              </a:rPr>
              <a:t> </a:t>
            </a:r>
            <a:r>
              <a:rPr lang="en-GB" b="1" dirty="0">
                <a:latin typeface="Courier New"/>
                <a:cs typeface="Courier New"/>
              </a:rPr>
              <a:t>{</a:t>
            </a:r>
          </a:p>
          <a:p>
            <a:pPr lvl="1">
              <a:defRPr/>
            </a:pPr>
            <a:r>
              <a:rPr lang="en-GB" b="1" dirty="0" smtClean="0">
                <a:solidFill>
                  <a:srgbClr val="0070C0"/>
                </a:solidFill>
                <a:latin typeface="Courier New"/>
                <a:cs typeface="Courier New"/>
              </a:rPr>
              <a:t>p</a:t>
            </a:r>
            <a:r>
              <a:rPr lang="en-GB" b="1" dirty="0" smtClean="0">
                <a:latin typeface="Courier New"/>
                <a:cs typeface="Courier New"/>
              </a:rPr>
              <a:t> </a:t>
            </a:r>
            <a:r>
              <a:rPr lang="en-GB" b="1" dirty="0">
                <a:latin typeface="Courier New"/>
                <a:cs typeface="Courier New"/>
              </a:rPr>
              <a:t>{</a:t>
            </a:r>
          </a:p>
          <a:p>
            <a:pPr lvl="2">
              <a:defRPr/>
            </a:pPr>
            <a:r>
              <a:rPr lang="en-GB" b="1" dirty="0" smtClean="0">
                <a:solidFill>
                  <a:srgbClr val="C00000"/>
                </a:solidFill>
                <a:latin typeface="Courier New"/>
                <a:cs typeface="Courier New"/>
              </a:rPr>
              <a:t>font</a:t>
            </a:r>
            <a:r>
              <a:rPr lang="en-GB" b="1" dirty="0">
                <a:solidFill>
                  <a:srgbClr val="C00000"/>
                </a:solidFill>
                <a:latin typeface="Courier New"/>
                <a:cs typeface="Courier New"/>
              </a:rPr>
              <a:t>-family:</a:t>
            </a:r>
            <a:r>
              <a:rPr lang="en-GB" b="1" dirty="0">
                <a:latin typeface="Courier New"/>
                <a:cs typeface="Courier New"/>
              </a:rPr>
              <a:t> serif; </a:t>
            </a:r>
          </a:p>
          <a:p>
            <a:pPr lvl="2">
              <a:defRPr/>
            </a:pPr>
            <a:r>
              <a:rPr lang="en-GB" b="1" dirty="0" smtClean="0">
                <a:solidFill>
                  <a:srgbClr val="C00000"/>
                </a:solidFill>
                <a:latin typeface="Courier New"/>
                <a:cs typeface="Courier New"/>
              </a:rPr>
              <a:t>font</a:t>
            </a:r>
            <a:r>
              <a:rPr lang="en-GB" b="1" dirty="0">
                <a:solidFill>
                  <a:srgbClr val="C00000"/>
                </a:solidFill>
                <a:latin typeface="Courier New"/>
                <a:cs typeface="Courier New"/>
              </a:rPr>
              <a:t>-size:</a:t>
            </a:r>
            <a:r>
              <a:rPr lang="en-GB" b="1" dirty="0">
                <a:latin typeface="Courier New"/>
                <a:cs typeface="Courier New"/>
              </a:rPr>
              <a:t> 12pt;</a:t>
            </a:r>
          </a:p>
          <a:p>
            <a:pPr lvl="1">
              <a:defRPr/>
            </a:pPr>
            <a:r>
              <a:rPr lang="en-GB" b="1" dirty="0" smtClean="0">
                <a:latin typeface="Courier New"/>
                <a:cs typeface="Courier New"/>
              </a:rPr>
              <a:t>}</a:t>
            </a:r>
            <a:endParaRPr lang="en-GB" b="1" dirty="0">
              <a:latin typeface="Courier New"/>
              <a:cs typeface="Courier New"/>
            </a:endParaRPr>
          </a:p>
          <a:p>
            <a:pPr>
              <a:defRPr/>
            </a:pPr>
            <a:r>
              <a:rPr lang="en-GB" b="1" dirty="0">
                <a:latin typeface="Courier New"/>
                <a:cs typeface="Courier New"/>
              </a:rPr>
              <a:t>}</a:t>
            </a:r>
            <a:endParaRPr lang="fr-FR" b="1" dirty="0">
              <a:latin typeface="Courier New"/>
              <a:cs typeface="Courier New"/>
            </a:endParaRPr>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878385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en-US" dirty="0" smtClean="0">
                <a:ea typeface="ＭＳ Ｐゴシック" pitchFamily="34" charset="-128"/>
              </a:rPr>
              <a:t>You know, when you want to print a web page</a:t>
            </a:r>
          </a:p>
          <a:p>
            <a:pPr marL="914400" lvl="1" indent="-457200">
              <a:lnSpc>
                <a:spcPct val="90000"/>
              </a:lnSpc>
              <a:spcBef>
                <a:spcPts val="672"/>
              </a:spcBef>
            </a:pPr>
            <a:r>
              <a:rPr lang="fr-FR" dirty="0" smtClean="0">
                <a:ea typeface="ＭＳ Ｐゴシック" pitchFamily="34" charset="-128"/>
              </a:rPr>
              <a:t>Or </a:t>
            </a:r>
            <a:r>
              <a:rPr lang="fr-FR" dirty="0" err="1" smtClean="0">
                <a:ea typeface="ＭＳ Ｐゴシック" pitchFamily="34" charset="-128"/>
              </a:rPr>
              <a:t>save</a:t>
            </a:r>
            <a:r>
              <a:rPr lang="fr-FR" dirty="0" smtClean="0">
                <a:ea typeface="ＭＳ Ｐゴシック" pitchFamily="34" charset="-128"/>
              </a:rPr>
              <a:t> </a:t>
            </a:r>
            <a:r>
              <a:rPr lang="fr-FR" dirty="0" err="1" smtClean="0">
                <a:ea typeface="ＭＳ Ｐゴシック" pitchFamily="34" charset="-128"/>
              </a:rPr>
              <a:t>it</a:t>
            </a:r>
            <a:r>
              <a:rPr lang="fr-FR" dirty="0" smtClean="0">
                <a:ea typeface="ＭＳ Ｐゴシック" pitchFamily="34" charset="-128"/>
              </a:rPr>
              <a:t> as a PDF file…</a:t>
            </a:r>
          </a:p>
          <a:p>
            <a:pPr marL="914400" lvl="1" indent="-457200">
              <a:lnSpc>
                <a:spcPct val="90000"/>
              </a:lnSpc>
              <a:spcBef>
                <a:spcPts val="672"/>
              </a:spcBef>
            </a:pPr>
            <a:r>
              <a:rPr lang="fr-FR" dirty="0" smtClean="0">
                <a:ea typeface="ＭＳ Ｐゴシック" pitchFamily="34" charset="-128"/>
              </a:rPr>
              <a:t>…</a:t>
            </a:r>
            <a:r>
              <a:rPr lang="fr-FR" dirty="0" err="1" smtClean="0">
                <a:ea typeface="ＭＳ Ｐゴシック" pitchFamily="34" charset="-128"/>
              </a:rPr>
              <a:t>which</a:t>
            </a:r>
            <a:r>
              <a:rPr lang="fr-FR" dirty="0" smtClean="0">
                <a:ea typeface="ＭＳ Ｐゴシック" pitchFamily="34" charset="-128"/>
              </a:rPr>
              <a:t> </a:t>
            </a:r>
            <a:r>
              <a:rPr lang="fr-FR" dirty="0" err="1" smtClean="0">
                <a:ea typeface="ＭＳ Ｐゴシック" pitchFamily="34" charset="-128"/>
              </a:rPr>
              <a:t>is</a:t>
            </a:r>
            <a:r>
              <a:rPr lang="fr-FR" dirty="0" smtClean="0">
                <a:ea typeface="ＭＳ Ｐゴシック" pitchFamily="34" charset="-128"/>
              </a:rPr>
              <a:t> </a:t>
            </a:r>
            <a:r>
              <a:rPr lang="fr-FR" dirty="0" err="1" smtClean="0">
                <a:ea typeface="ＭＳ Ｐゴシック" pitchFamily="34" charset="-128"/>
              </a:rPr>
              <a:t>perfect</a:t>
            </a:r>
            <a:r>
              <a:rPr lang="fr-FR" dirty="0" smtClean="0">
                <a:ea typeface="ＭＳ Ｐゴシック" pitchFamily="34" charset="-128"/>
              </a:rPr>
              <a:t> for a </a:t>
            </a:r>
            <a:r>
              <a:rPr lang="fr-FR" dirty="0" err="1" smtClean="0">
                <a:ea typeface="ＭＳ Ｐゴシック" pitchFamily="34" charset="-128"/>
              </a:rPr>
              <a:t>resume</a:t>
            </a:r>
            <a:endParaRPr lang="fr-FR" dirty="0">
              <a:ea typeface="ＭＳ Ｐゴシック" pitchFamily="34" charset="-128"/>
            </a:endParaRPr>
          </a:p>
          <a:p>
            <a:pPr marL="914400" lvl="1" indent="-457200">
              <a:lnSpc>
                <a:spcPct val="90000"/>
              </a:lnSpc>
              <a:spcBef>
                <a:spcPts val="672"/>
              </a:spcBef>
            </a:pPr>
            <a:endParaRPr lang="fr-FR" dirty="0" smtClean="0">
              <a:ea typeface="ＭＳ Ｐゴシック" pitchFamily="34" charset="-128"/>
            </a:endParaRPr>
          </a:p>
          <a:p>
            <a:pPr marL="514350" indent="-457200">
              <a:lnSpc>
                <a:spcPct val="90000"/>
              </a:lnSpc>
              <a:spcBef>
                <a:spcPts val="672"/>
              </a:spcBef>
            </a:pPr>
            <a:r>
              <a:rPr lang="fr-FR" dirty="0" err="1" smtClean="0">
                <a:ea typeface="ＭＳ Ｐゴシック" pitchFamily="34" charset="-128"/>
              </a:rPr>
              <a:t>Remove</a:t>
            </a:r>
            <a:r>
              <a:rPr lang="fr-FR" dirty="0" smtClean="0">
                <a:ea typeface="ＭＳ Ｐゴシック" pitchFamily="34" charset="-128"/>
              </a:rPr>
              <a:t> </a:t>
            </a:r>
            <a:r>
              <a:rPr lang="fr-FR" dirty="0" err="1" smtClean="0">
                <a:ea typeface="ＭＳ Ｐゴシック" pitchFamily="34" charset="-128"/>
              </a:rPr>
              <a:t>unnecessary</a:t>
            </a:r>
            <a:r>
              <a:rPr lang="fr-FR" dirty="0" smtClean="0">
                <a:ea typeface="ＭＳ Ｐゴシック" pitchFamily="34" charset="-128"/>
              </a:rPr>
              <a:t> style</a:t>
            </a:r>
            <a:endParaRPr lang="en-US" dirty="0" smtClean="0">
              <a:ea typeface="ＭＳ Ｐゴシック" pitchFamily="34" charset="-128"/>
            </a:endParaRPr>
          </a:p>
        </p:txBody>
      </p:sp>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@media Use case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à coins arrondis 4"/>
          <p:cNvSpPr/>
          <p:nvPr/>
        </p:nvSpPr>
        <p:spPr>
          <a:xfrm>
            <a:off x="179512" y="3361556"/>
            <a:ext cx="8785225" cy="1728192"/>
          </a:xfrm>
          <a:prstGeom prst="roundRect">
            <a:avLst>
              <a:gd name="adj" fmla="val 12681"/>
            </a:avLst>
          </a:prstGeom>
        </p:spPr>
        <p:style>
          <a:lnRef idx="2">
            <a:schemeClr val="dk1"/>
          </a:lnRef>
          <a:fillRef idx="1">
            <a:schemeClr val="lt1"/>
          </a:fillRef>
          <a:effectRef idx="0">
            <a:schemeClr val="dk1"/>
          </a:effectRef>
          <a:fontRef idx="minor">
            <a:schemeClr val="dk1"/>
          </a:fontRef>
        </p:style>
        <p:txBody>
          <a:bodyPr anchor="ctr"/>
          <a:lstStyle/>
          <a:p>
            <a:pPr>
              <a:defRPr/>
            </a:pPr>
            <a:r>
              <a:rPr lang="en-GB" b="1" dirty="0">
                <a:solidFill>
                  <a:srgbClr val="0070C0"/>
                </a:solidFill>
                <a:latin typeface="Courier New"/>
                <a:cs typeface="Courier New"/>
              </a:rPr>
              <a:t>@media </a:t>
            </a:r>
            <a:r>
              <a:rPr lang="en-GB" b="1" dirty="0">
                <a:solidFill>
                  <a:schemeClr val="accent6">
                    <a:lumMod val="75000"/>
                  </a:schemeClr>
                </a:solidFill>
                <a:latin typeface="Courier New"/>
                <a:cs typeface="Courier New"/>
              </a:rPr>
              <a:t>print</a:t>
            </a:r>
            <a:r>
              <a:rPr lang="en-GB" b="1" dirty="0">
                <a:solidFill>
                  <a:srgbClr val="00B0F0"/>
                </a:solidFill>
                <a:latin typeface="Courier New"/>
                <a:cs typeface="Courier New"/>
              </a:rPr>
              <a:t> </a:t>
            </a:r>
            <a:r>
              <a:rPr lang="en-GB" b="1" dirty="0">
                <a:latin typeface="Courier New"/>
                <a:cs typeface="Courier New"/>
              </a:rPr>
              <a:t>{</a:t>
            </a:r>
          </a:p>
          <a:p>
            <a:pPr lvl="1">
              <a:defRPr/>
            </a:pPr>
            <a:r>
              <a:rPr lang="en-GB" b="1" dirty="0" smtClean="0">
                <a:solidFill>
                  <a:srgbClr val="0070C0"/>
                </a:solidFill>
                <a:latin typeface="Courier New"/>
                <a:cs typeface="Courier New"/>
              </a:rPr>
              <a:t>#navigation</a:t>
            </a:r>
            <a:r>
              <a:rPr lang="en-GB" b="1" dirty="0" smtClean="0">
                <a:latin typeface="Courier New"/>
                <a:cs typeface="Courier New"/>
              </a:rPr>
              <a:t> { </a:t>
            </a:r>
            <a:r>
              <a:rPr lang="en-GB" b="1" dirty="0" smtClean="0">
                <a:solidFill>
                  <a:srgbClr val="C00000"/>
                </a:solidFill>
                <a:latin typeface="Courier New"/>
                <a:cs typeface="Courier New"/>
              </a:rPr>
              <a:t>display</a:t>
            </a:r>
            <a:r>
              <a:rPr lang="en-GB" b="1" dirty="0" smtClean="0">
                <a:latin typeface="Courier New"/>
                <a:cs typeface="Courier New"/>
              </a:rPr>
              <a:t>: none; }</a:t>
            </a:r>
          </a:p>
          <a:p>
            <a:pPr lvl="1">
              <a:defRPr/>
            </a:pPr>
            <a:r>
              <a:rPr lang="en-GB" b="1" dirty="0" smtClean="0">
                <a:solidFill>
                  <a:srgbClr val="0070C0"/>
                </a:solidFill>
                <a:latin typeface="Courier New"/>
                <a:cs typeface="Courier New"/>
              </a:rPr>
              <a:t>body</a:t>
            </a:r>
            <a:r>
              <a:rPr lang="en-GB" b="1" dirty="0" smtClean="0">
                <a:latin typeface="Courier New"/>
                <a:cs typeface="Courier New"/>
              </a:rPr>
              <a:t> { </a:t>
            </a:r>
            <a:r>
              <a:rPr lang="en-GB" b="1" dirty="0" smtClean="0">
                <a:solidFill>
                  <a:srgbClr val="C00000"/>
                </a:solidFill>
                <a:latin typeface="Courier New"/>
                <a:cs typeface="Courier New"/>
              </a:rPr>
              <a:t>background</a:t>
            </a:r>
            <a:r>
              <a:rPr lang="en-GB" b="1" dirty="0" smtClean="0">
                <a:latin typeface="Courier New"/>
                <a:cs typeface="Courier New"/>
              </a:rPr>
              <a:t>: none; }</a:t>
            </a:r>
          </a:p>
          <a:p>
            <a:pPr lvl="1">
              <a:defRPr/>
            </a:pPr>
            <a:r>
              <a:rPr lang="en-GB" b="1" dirty="0" smtClean="0">
                <a:solidFill>
                  <a:srgbClr val="0070C0"/>
                </a:solidFill>
                <a:latin typeface="Courier New"/>
                <a:cs typeface="Courier New"/>
              </a:rPr>
              <a:t>table</a:t>
            </a:r>
            <a:r>
              <a:rPr lang="en-GB" b="1" dirty="0" smtClean="0">
                <a:latin typeface="Courier New"/>
                <a:cs typeface="Courier New"/>
              </a:rPr>
              <a:t> { </a:t>
            </a:r>
            <a:r>
              <a:rPr lang="en-GB" b="1" dirty="0" smtClean="0">
                <a:solidFill>
                  <a:srgbClr val="C00000"/>
                </a:solidFill>
                <a:latin typeface="Courier New"/>
                <a:cs typeface="Courier New"/>
              </a:rPr>
              <a:t>background</a:t>
            </a:r>
            <a:r>
              <a:rPr lang="en-GB" b="1" dirty="0" smtClean="0">
                <a:latin typeface="Courier New"/>
                <a:cs typeface="Courier New"/>
              </a:rPr>
              <a:t>: none; }</a:t>
            </a:r>
          </a:p>
          <a:p>
            <a:pPr>
              <a:defRPr/>
            </a:pPr>
            <a:r>
              <a:rPr lang="en-GB" b="1" dirty="0" smtClean="0">
                <a:latin typeface="Courier New"/>
                <a:cs typeface="Courier New"/>
              </a:rPr>
              <a:t>}</a:t>
            </a:r>
            <a:endParaRPr lang="fr-FR" b="1" dirty="0">
              <a:latin typeface="Courier New"/>
              <a:cs typeface="Courier New"/>
            </a:endParaRPr>
          </a:p>
        </p:txBody>
      </p:sp>
    </p:spTree>
    <p:extLst>
      <p:ext uri="{BB962C8B-B14F-4D97-AF65-F5344CB8AC3E}">
        <p14:creationId xmlns:p14="http://schemas.microsoft.com/office/powerpoint/2010/main" val="25900328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@media </a:t>
            </a:r>
            <a:r>
              <a:rPr lang="fr-FR" dirty="0" err="1" smtClean="0">
                <a:ea typeface="ＭＳ Ｐゴシック" pitchFamily="34" charset="-128"/>
              </a:rPr>
              <a:t>print</a:t>
            </a:r>
            <a:r>
              <a:rPr lang="fr-FR" dirty="0" smtClean="0">
                <a:ea typeface="ＭＳ Ｐゴシック" pitchFamily="34" charset="-128"/>
              </a:rPr>
              <a:t> </a:t>
            </a:r>
            <a:r>
              <a:rPr lang="fr-FR" dirty="0" err="1" smtClean="0">
                <a:ea typeface="ＭＳ Ｐゴシック" pitchFamily="34" charset="-128"/>
              </a:rPr>
              <a:t>example</a:t>
            </a:r>
            <a:endParaRPr lang="fr-FR" i="1"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fr-FR" dirty="0" err="1" smtClean="0">
                <a:ea typeface="ＭＳ Ｐゴシック" pitchFamily="34" charset="-128"/>
              </a:rPr>
              <a:t>Programming</a:t>
            </a:r>
            <a:r>
              <a:rPr lang="fr-FR" dirty="0" smtClean="0">
                <a:ea typeface="ＭＳ Ｐゴシック" pitchFamily="34" charset="-128"/>
              </a:rPr>
              <a:t> in CSS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800"/>
          </a:p>
        </p:txBody>
      </p:sp>
      <p:pic>
        <p:nvPicPr>
          <p:cNvPr id="11" name="Picture 2" descr="D:\Users\Renaud\Desktop\StageFinEtudesSupinfo\Icons-New\v3\Test\Snippe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7" y="121569"/>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Espace réservé du contenu 2"/>
          <p:cNvSpPr>
            <a:spLocks noGrp="1"/>
          </p:cNvSpPr>
          <p:nvPr>
            <p:ph idx="1"/>
          </p:nvPr>
        </p:nvSpPr>
        <p:spPr>
          <a:xfrm>
            <a:off x="467544" y="1128713"/>
            <a:ext cx="8280920" cy="4230687"/>
          </a:xfrm>
        </p:spPr>
        <p:txBody>
          <a:bodyPr numCol="1"/>
          <a:lstStyle/>
          <a:p>
            <a:pPr marL="514350" indent="-457200">
              <a:lnSpc>
                <a:spcPct val="90000"/>
              </a:lnSpc>
              <a:spcBef>
                <a:spcPts val="672"/>
              </a:spcBef>
            </a:pPr>
            <a:r>
              <a:rPr lang="fr-FR" dirty="0" err="1" smtClean="0">
                <a:ea typeface="ＭＳ Ｐゴシック" pitchFamily="34" charset="-128"/>
              </a:rPr>
              <a:t>After</a:t>
            </a:r>
            <a:r>
              <a:rPr lang="fr-FR" dirty="0" smtClean="0">
                <a:ea typeface="ＭＳ Ｐゴシック" pitchFamily="34" charset="-128"/>
              </a:rPr>
              <a:t> a </a:t>
            </a:r>
            <a:r>
              <a:rPr lang="fr-FR" dirty="0" err="1" smtClean="0">
                <a:ea typeface="ＭＳ Ｐゴシック" pitchFamily="34" charset="-128"/>
              </a:rPr>
              <a:t>Ctrl+P</a:t>
            </a:r>
            <a:r>
              <a:rPr lang="fr-FR" dirty="0" smtClean="0">
                <a:ea typeface="ＭＳ Ｐゴシック" pitchFamily="34" charset="-128"/>
              </a:rPr>
              <a:t> (</a:t>
            </a:r>
            <a:r>
              <a:rPr lang="fr-FR" dirty="0" err="1" smtClean="0">
                <a:ea typeface="ＭＳ Ｐゴシック" pitchFamily="34" charset="-128"/>
              </a:rPr>
              <a:t>Print</a:t>
            </a:r>
            <a:r>
              <a:rPr lang="fr-FR" dirty="0" smtClean="0">
                <a:ea typeface="ＭＳ Ｐゴシック" pitchFamily="34" charset="-128"/>
              </a:rPr>
              <a:t>) </a:t>
            </a:r>
            <a:r>
              <a:rPr lang="fr-FR" dirty="0" err="1" smtClean="0">
                <a:ea typeface="ＭＳ Ｐゴシック" pitchFamily="34" charset="-128"/>
              </a:rPr>
              <a:t>shortcut</a:t>
            </a:r>
            <a:r>
              <a:rPr lang="fr-FR" dirty="0" smtClean="0">
                <a:ea typeface="ＭＳ Ｐゴシック" pitchFamily="34" charset="-128"/>
              </a:rPr>
              <a:t>…</a:t>
            </a:r>
          </a:p>
          <a:p>
            <a:pPr marL="914400" lvl="1" indent="-457200">
              <a:lnSpc>
                <a:spcPct val="90000"/>
              </a:lnSpc>
              <a:spcBef>
                <a:spcPts val="672"/>
              </a:spcBef>
            </a:pPr>
            <a:r>
              <a:rPr lang="fr-FR" dirty="0" err="1" smtClean="0">
                <a:ea typeface="ＭＳ Ｐゴシック" pitchFamily="34" charset="-128"/>
              </a:rPr>
              <a:t>Magic</a:t>
            </a:r>
            <a:r>
              <a:rPr lang="fr-FR" dirty="0" smtClean="0">
                <a:ea typeface="ＭＳ Ｐゴシック" pitchFamily="34" charset="-128"/>
              </a:rPr>
              <a:t> </a:t>
            </a:r>
            <a:r>
              <a:rPr lang="fr-FR" dirty="0" err="1" smtClean="0">
                <a:ea typeface="ＭＳ Ｐゴシック" pitchFamily="34" charset="-128"/>
              </a:rPr>
              <a:t>operates</a:t>
            </a:r>
            <a:r>
              <a:rPr lang="fr-FR" dirty="0" smtClean="0">
                <a:ea typeface="ＭＳ Ｐゴシック" pitchFamily="34" charset="-128"/>
              </a:rPr>
              <a:t>!</a:t>
            </a:r>
            <a:endParaRPr lang="en-US" dirty="0" smtClean="0">
              <a:ea typeface="ＭＳ Ｐゴシック" pitchFamily="34" charset="-128"/>
            </a:endParaRPr>
          </a:p>
        </p:txBody>
      </p:sp>
      <p:pic>
        <p:nvPicPr>
          <p:cNvPr id="10" name="Image 9"/>
          <p:cNvPicPr>
            <a:picLocks noChangeAspect="1"/>
          </p:cNvPicPr>
          <p:nvPr/>
        </p:nvPicPr>
        <p:blipFill>
          <a:blip r:embed="rId4"/>
          <a:stretch>
            <a:fillRect/>
          </a:stretch>
        </p:blipFill>
        <p:spPr>
          <a:xfrm>
            <a:off x="4427984" y="1633538"/>
            <a:ext cx="4392488" cy="3482101"/>
          </a:xfrm>
          <a:prstGeom prst="rect">
            <a:avLst/>
          </a:prstGeom>
          <a:ln>
            <a:noFill/>
          </a:ln>
          <a:effectLst>
            <a:softEdge rad="0"/>
          </a:effectLst>
        </p:spPr>
      </p:pic>
    </p:spTree>
    <p:extLst>
      <p:ext uri="{BB962C8B-B14F-4D97-AF65-F5344CB8AC3E}">
        <p14:creationId xmlns:p14="http://schemas.microsoft.com/office/powerpoint/2010/main" val="32960396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fr-FR" dirty="0" smtClean="0"/>
              <a:t>Questions ?</a:t>
            </a:r>
            <a:endParaRPr lang="fr-FR" dirty="0"/>
          </a:p>
        </p:txBody>
      </p:sp>
      <p:pic>
        <p:nvPicPr>
          <p:cNvPr id="8" name="Picture 2" descr="D:\Users\Renaud\Desktop\StageFinEtudesSupinfo\Icons-New\v3\Min\Ques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94629763"/>
      </p:ext>
    </p:extLst>
  </p:cSld>
  <p:clrMapOvr>
    <a:masterClrMapping/>
  </p:clrMapOvr>
  <p:timing>
    <p:tnLst>
      <p:par>
        <p:cT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A2586BB8D1A47AC8A6E376E8FC634" ma:contentTypeVersion="3" ma:contentTypeDescription="Crée un document." ma:contentTypeScope="" ma:versionID="15b4596d933c5c329665a3b7f8ddc69e">
  <xsd:schema xmlns:xsd="http://www.w3.org/2001/XMLSchema" xmlns:xs="http://www.w3.org/2001/XMLSchema" xmlns:p="http://schemas.microsoft.com/office/2006/metadata/properties" xmlns:ns2="cac1e2cd-caea-4862-842c-e8cbcf68099c" targetNamespace="http://schemas.microsoft.com/office/2006/metadata/properties" ma:root="true" ma:fieldsID="36c4a443992d277df22de6cb712424a7"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ac1e2cd-caea-4862-842c-e8cbcf68099c">
      <UserInfo>
        <DisplayName/>
        <AccountId xsi:nil="true"/>
        <AccountType/>
      </UserInfo>
    </SharedWithUsers>
  </documentManagement>
</p:properties>
</file>

<file path=customXml/itemProps1.xml><?xml version="1.0" encoding="utf-8"?>
<ds:datastoreItem xmlns:ds="http://schemas.openxmlformats.org/officeDocument/2006/customXml" ds:itemID="{59F5478E-B008-421B-802F-839F6D4E9903}"/>
</file>

<file path=customXml/itemProps2.xml><?xml version="1.0" encoding="utf-8"?>
<ds:datastoreItem xmlns:ds="http://schemas.openxmlformats.org/officeDocument/2006/customXml" ds:itemID="{6F4F044C-1DE5-48F8-BA98-CD71F2C2FBD5}"/>
</file>

<file path=customXml/itemProps3.xml><?xml version="1.0" encoding="utf-8"?>
<ds:datastoreItem xmlns:ds="http://schemas.openxmlformats.org/officeDocument/2006/customXml" ds:itemID="{03B18B1B-B83D-4C94-A209-75F0D6F1849E}"/>
</file>

<file path=docProps/app.xml><?xml version="1.0" encoding="utf-8"?>
<Properties xmlns="http://schemas.openxmlformats.org/officeDocument/2006/extended-properties" xmlns:vt="http://schemas.openxmlformats.org/officeDocument/2006/docPropsVTypes">
  <Template>SUPINFOTheme.thmx</Template>
  <TotalTime>0</TotalTime>
  <Words>7306</Words>
  <Application>Microsoft Office PowerPoint</Application>
  <PresentationFormat>Affichage à l'écran (16:10)</PresentationFormat>
  <Paragraphs>1630</Paragraphs>
  <Slides>120</Slides>
  <Notes>94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120</vt:i4>
      </vt:variant>
    </vt:vector>
  </HeadingPairs>
  <TitlesOfParts>
    <vt:vector size="130" baseType="lpstr">
      <vt:lpstr>Arial</vt:lpstr>
      <vt:lpstr>Calibri</vt:lpstr>
      <vt:lpstr>Calibri (Heading)</vt:lpstr>
      <vt:lpstr>Courier New</vt:lpstr>
      <vt:lpstr>ＭＳ Ｐゴシック</vt:lpstr>
      <vt:lpstr>ＭＳ Ｐゴシック</vt:lpstr>
      <vt:lpstr>Myriad Pro</vt:lpstr>
      <vt:lpstr>Verdana</vt:lpstr>
      <vt:lpstr>Wingdings</vt:lpstr>
      <vt:lpstr>SUPINFOTheme</vt:lpstr>
      <vt:lpstr>Présentation PowerPoint</vt:lpstr>
      <vt:lpstr>Objectives</vt:lpstr>
      <vt:lpstr>Course plan</vt:lpstr>
      <vt:lpstr>Introduction</vt:lpstr>
      <vt:lpstr>Before diving in…</vt:lpstr>
      <vt:lpstr>Before diving in…</vt:lpstr>
      <vt:lpstr>An analogy</vt:lpstr>
      <vt:lpstr>An analogy</vt:lpstr>
      <vt:lpstr>An analogy</vt:lpstr>
      <vt:lpstr>Definition</vt:lpstr>
      <vt:lpstr>Advantages</vt:lpstr>
      <vt:lpstr>Possibilities</vt:lpstr>
      <vt:lpstr>Warning about CSS</vt:lpstr>
      <vt:lpstr>Questions ?</vt:lpstr>
      <vt:lpstr>How to CSS</vt:lpstr>
      <vt:lpstr>Splitting up the page</vt:lpstr>
      <vt:lpstr>Présentation PowerPoint</vt:lpstr>
      <vt:lpstr>Without CSS</vt:lpstr>
      <vt:lpstr>Display of the previous page with CSS</vt:lpstr>
      <vt:lpstr>Where to place CSS?</vt:lpstr>
      <vt:lpstr>Where to place CSS?</vt:lpstr>
      <vt:lpstr>Where to place CSS?</vt:lpstr>
      <vt:lpstr>Syntax</vt:lpstr>
      <vt:lpstr>Syntax</vt:lpstr>
      <vt:lpstr>Comments</vt:lpstr>
      <vt:lpstr>Selectors</vt:lpstr>
      <vt:lpstr>Selectors</vt:lpstr>
      <vt:lpstr>Attribute class</vt:lpstr>
      <vt:lpstr>Attribute id</vt:lpstr>
      <vt:lpstr>Colors</vt:lpstr>
      <vt:lpstr>Size unit</vt:lpstr>
      <vt:lpstr>Attributes: Text</vt:lpstr>
      <vt:lpstr>Attributes: Text</vt:lpstr>
      <vt:lpstr>Attributes: Text</vt:lpstr>
      <vt:lpstr>Attribute: Background</vt:lpstr>
      <vt:lpstr>Attribute: Background</vt:lpstr>
      <vt:lpstr>Attribute: margin</vt:lpstr>
      <vt:lpstr>Attribute: margin</vt:lpstr>
      <vt:lpstr>Attribute: margin</vt:lpstr>
      <vt:lpstr>Attribute: padding</vt:lpstr>
      <vt:lpstr>Attribute: padding</vt:lpstr>
      <vt:lpstr>Attribute: border</vt:lpstr>
      <vt:lpstr>Présentation PowerPoint</vt:lpstr>
      <vt:lpstr>Attributes: list</vt:lpstr>
      <vt:lpstr>Questions ?</vt:lpstr>
      <vt:lpstr>Debug in your browser</vt:lpstr>
      <vt:lpstr>Debug in your browser</vt:lpstr>
      <vt:lpstr>Exercise 1/2</vt:lpstr>
      <vt:lpstr>Exercise 2/2 – Example rendering</vt:lpstr>
      <vt:lpstr>Float &amp; Position</vt:lpstr>
      <vt:lpstr>Understand the flow</vt:lpstr>
      <vt:lpstr>Understand the flow</vt:lpstr>
      <vt:lpstr>Understand the flow</vt:lpstr>
      <vt:lpstr>Positioning scheme</vt:lpstr>
      <vt:lpstr>Examples – Normal </vt:lpstr>
      <vt:lpstr>Examples – Float</vt:lpstr>
      <vt:lpstr>Examples – Position</vt:lpstr>
      <vt:lpstr>Attribute: float</vt:lpstr>
      <vt:lpstr>Examples – Multi blocks</vt:lpstr>
      <vt:lpstr>Examples – Multi blocks float left</vt:lpstr>
      <vt:lpstr>Examples – Multi blocks float right</vt:lpstr>
      <vt:lpstr>Attribute: position</vt:lpstr>
      <vt:lpstr>Examples – Without position</vt:lpstr>
      <vt:lpstr>Examples – Relative position 1/2</vt:lpstr>
      <vt:lpstr>Examples – Relative position 2/2</vt:lpstr>
      <vt:lpstr>Examples – Absolute position 1/2</vt:lpstr>
      <vt:lpstr>Examples – Absolute position 2/2</vt:lpstr>
      <vt:lpstr>Absolute madness</vt:lpstr>
      <vt:lpstr>Questions ?</vt:lpstr>
      <vt:lpstr>DisplaY property</vt:lpstr>
      <vt:lpstr>What is « display »?</vt:lpstr>
      <vt:lpstr>What is « display »?</vt:lpstr>
      <vt:lpstr>Overriden span display example</vt:lpstr>
      <vt:lpstr>Many display values</vt:lpstr>
      <vt:lpstr>Want to go further?</vt:lpstr>
      <vt:lpstr>Questions ?</vt:lpstr>
      <vt:lpstr>Exercise 1/2</vt:lpstr>
      <vt:lpstr>Exercise 2/2 – Example rendering</vt:lpstr>
      <vt:lpstr>Pseudo-classes &amp; Elements</vt:lpstr>
      <vt:lpstr>Target something else</vt:lpstr>
      <vt:lpstr>Pseudo-classes</vt:lpstr>
      <vt:lpstr>Pseudo-classes</vt:lpstr>
      <vt:lpstr>Pseudo-classes example</vt:lpstr>
      <vt:lpstr>Pseudo-classes example</vt:lpstr>
      <vt:lpstr>Pseudo-elements</vt:lpstr>
      <vt:lpstr>Pseudo-elements</vt:lpstr>
      <vt:lpstr>Pseudo-elements example</vt:lpstr>
      <vt:lpstr>Pseudo-elements example</vt:lpstr>
      <vt:lpstr>Pseudo-elements example</vt:lpstr>
      <vt:lpstr>Questions ?</vt:lpstr>
      <vt:lpstr>Exercise 1/3</vt:lpstr>
      <vt:lpstr>Exercise 2/3</vt:lpstr>
      <vt:lpstr>Exercise 3/3</vt:lpstr>
      <vt:lpstr>Directives</vt:lpstr>
      <vt:lpstr>Inclusion</vt:lpstr>
      <vt:lpstr>Supports</vt:lpstr>
      <vt:lpstr>@media Use case</vt:lpstr>
      <vt:lpstr>@media print example</vt:lpstr>
      <vt:lpstr>Questions ?</vt:lpstr>
      <vt:lpstr>Selector’s  Precedence</vt:lpstr>
      <vt:lpstr>Overview</vt:lpstr>
      <vt:lpstr>Example 1</vt:lpstr>
      <vt:lpstr>Example 1</vt:lpstr>
      <vt:lpstr>Example 2</vt:lpstr>
      <vt:lpstr>Example 2</vt:lpstr>
      <vt:lpstr>Example 3</vt:lpstr>
      <vt:lpstr>Example 3</vt:lpstr>
      <vt:lpstr>Example 4</vt:lpstr>
      <vt:lpstr>Example 4</vt:lpstr>
      <vt:lpstr>Explanation</vt:lpstr>
      <vt:lpstr>Explanation</vt:lpstr>
      <vt:lpstr>Inline style</vt:lpstr>
      <vt:lpstr>Important keyword</vt:lpstr>
      <vt:lpstr>Browser default stylesheet</vt:lpstr>
      <vt:lpstr>Browser default stylesheet</vt:lpstr>
      <vt:lpstr>Draw!</vt:lpstr>
      <vt:lpstr>Final note</vt:lpstr>
      <vt:lpstr>Questions ?</vt:lpstr>
      <vt:lpstr>Quizz</vt:lpstr>
      <vt:lpstr>The end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2016-01-16T15:31:29Z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0x01010090FA2586BB8D1A47AC8A6E376E8FC634</vt:lpwstr>
  </property>
</Properties>
</file>